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24"/>
  </p:notesMasterIdLst>
  <p:sldIdLst>
    <p:sldId id="256" r:id="rId5"/>
    <p:sldId id="262" r:id="rId6"/>
    <p:sldId id="265" r:id="rId7"/>
    <p:sldId id="275" r:id="rId8"/>
    <p:sldId id="277" r:id="rId9"/>
    <p:sldId id="285" r:id="rId10"/>
    <p:sldId id="286" r:id="rId11"/>
    <p:sldId id="264" r:id="rId12"/>
    <p:sldId id="281" r:id="rId13"/>
    <p:sldId id="282" r:id="rId14"/>
    <p:sldId id="269" r:id="rId15"/>
    <p:sldId id="270" r:id="rId16"/>
    <p:sldId id="288" r:id="rId17"/>
    <p:sldId id="292" r:id="rId18"/>
    <p:sldId id="289" r:id="rId19"/>
    <p:sldId id="293" r:id="rId20"/>
    <p:sldId id="290" r:id="rId21"/>
    <p:sldId id="291" r:id="rId22"/>
    <p:sldId id="263" r:id="rId23"/>
  </p:sldIdLst>
  <p:sldSz cx="12192000" cy="6858000"/>
  <p:notesSz cx="6858000" cy="9144000"/>
  <p:embeddedFontLst>
    <p:embeddedFont>
      <p:font typeface="Acumin Pro" panose="020B0604020202020204" charset="0"/>
      <p:regular r:id="rId25"/>
      <p:bold r:id="rId26"/>
      <p:italic r:id="rId27"/>
      <p:boldItalic r:id="rId28"/>
    </p:embeddedFont>
    <p:embeddedFont>
      <p:font typeface="Alt Gothic Comp ATF" panose="020B0608040502040204" pitchFamily="34" charset="0"/>
      <p:regular r:id="rId29"/>
      <p:bold r:id="rId30"/>
    </p:embeddedFont>
    <p:embeddedFont>
      <p:font typeface="Alt Gothic Comp ATF Blk" panose="020B0604020202020204" charset="0"/>
      <p:bold r:id="rId31"/>
    </p:embeddedFont>
    <p:embeddedFont>
      <p:font typeface="Obvia" panose="02000506040000020004" pitchFamily="50" charset="0"/>
      <p:regular r:id="rId32"/>
      <p:bold r:id="rId33"/>
      <p:italic r:id="rId34"/>
      <p:boldItalic r:id="rId35"/>
    </p:embeddedFont>
    <p:embeddedFont>
      <p:font typeface="Obvia Wide Medium" panose="020B060402020202020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C8102E"/>
    <a:srgbClr val="53565A"/>
    <a:srgbClr val="97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23CCC-38E9-4DEA-81BD-E5296360A0F4}" v="4" dt="2022-12-29T23:43:54.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7" autoAdjust="0"/>
    <p:restoredTop sz="51220" autoAdjust="0"/>
  </p:normalViewPr>
  <p:slideViewPr>
    <p:cSldViewPr snapToGrid="0" snapToObjects="1">
      <p:cViewPr varScale="1">
        <p:scale>
          <a:sx n="34" d="100"/>
          <a:sy n="34" d="100"/>
        </p:scale>
        <p:origin x="2012"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1" d="100"/>
          <a:sy n="81" d="100"/>
        </p:scale>
        <p:origin x="205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cumin Pro"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cumin Pro" panose="020B0504020202020204" pitchFamily="34" charset="0"/>
              </a:defRPr>
            </a:lvl1pPr>
          </a:lstStyle>
          <a:p>
            <a:fld id="{AED3BEB1-7070-4920-BBF9-820FFC068A9E}" type="datetimeFigureOut">
              <a:rPr lang="en-US" smtClean="0"/>
              <a:pPr/>
              <a:t>12/29/2022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cumin Pro"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cumin Pro" panose="020B0504020202020204" pitchFamily="34" charset="0"/>
              </a:defRPr>
            </a:lvl1pPr>
          </a:lstStyle>
          <a:p>
            <a:fld id="{3B660E46-B8AF-44A2-8B70-1712C8845211}" type="slidenum">
              <a:rPr lang="en-US" smtClean="0"/>
              <a:pPr/>
              <a:t>‹#›</a:t>
            </a:fld>
            <a:endParaRPr lang="en-US" dirty="0"/>
          </a:p>
        </p:txBody>
      </p:sp>
    </p:spTree>
    <p:extLst>
      <p:ext uri="{BB962C8B-B14F-4D97-AF65-F5344CB8AC3E}">
        <p14:creationId xmlns:p14="http://schemas.microsoft.com/office/powerpoint/2010/main" val="133445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cumin Pro" panose="020B0504020202020204" pitchFamily="34" charset="0"/>
        <a:ea typeface="+mn-ea"/>
        <a:cs typeface="+mn-cs"/>
      </a:defRPr>
    </a:lvl1pPr>
    <a:lvl2pPr marL="457200" algn="l" defTabSz="914400" rtl="0" eaLnBrk="1" latinLnBrk="0" hangingPunct="1">
      <a:defRPr sz="1200" kern="1200">
        <a:solidFill>
          <a:schemeClr val="tx1"/>
        </a:solidFill>
        <a:latin typeface="Acumin Pro" panose="020B0504020202020204" pitchFamily="34" charset="0"/>
        <a:ea typeface="+mn-ea"/>
        <a:cs typeface="+mn-cs"/>
      </a:defRPr>
    </a:lvl2pPr>
    <a:lvl3pPr marL="914400" algn="l" defTabSz="914400" rtl="0" eaLnBrk="1" latinLnBrk="0" hangingPunct="1">
      <a:defRPr sz="1200" kern="1200">
        <a:solidFill>
          <a:schemeClr val="tx1"/>
        </a:solidFill>
        <a:latin typeface="Acumin Pro" panose="020B0504020202020204" pitchFamily="34" charset="0"/>
        <a:ea typeface="+mn-ea"/>
        <a:cs typeface="+mn-cs"/>
      </a:defRPr>
    </a:lvl3pPr>
    <a:lvl4pPr marL="1371600" algn="l" defTabSz="914400" rtl="0" eaLnBrk="1" latinLnBrk="0" hangingPunct="1">
      <a:defRPr sz="1200" kern="1200">
        <a:solidFill>
          <a:schemeClr val="tx1"/>
        </a:solidFill>
        <a:latin typeface="Acumin Pro" panose="020B0504020202020204" pitchFamily="34" charset="0"/>
        <a:ea typeface="+mn-ea"/>
        <a:cs typeface="+mn-cs"/>
      </a:defRPr>
    </a:lvl4pPr>
    <a:lvl5pPr marL="1828800" algn="l" defTabSz="914400" rtl="0" eaLnBrk="1" latinLnBrk="0" hangingPunct="1">
      <a:defRPr sz="1200" kern="1200">
        <a:solidFill>
          <a:schemeClr val="tx1"/>
        </a:solidFill>
        <a:latin typeface="Acumin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a:t>
            </a:fld>
            <a:endParaRPr lang="en-US"/>
          </a:p>
        </p:txBody>
      </p:sp>
    </p:spTree>
    <p:extLst>
      <p:ext uri="{BB962C8B-B14F-4D97-AF65-F5344CB8AC3E}">
        <p14:creationId xmlns:p14="http://schemas.microsoft.com/office/powerpoint/2010/main" val="658483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sz="1600" dirty="0">
                <a:solidFill>
                  <a:srgbClr val="00205B"/>
                </a:solidFill>
                <a:latin typeface="Acumin Pro" panose="020B0504020202020204" pitchFamily="34" charset="77"/>
              </a:rPr>
              <a:t>ART. 7 . . . Where physically possible, the scorer's table should be placed at least 6 yards from the sideline at the center line. Two lines shall be drawn on either side of the center line 5 yards from the center line and extending past the scorer’s table. The area bounded by the sideline, the two lines perpendicular to the sideline and the scorer's table shall be referred to as the table area. Only players serving penalty time, players ready to substitute on the fly, the chief bench official, and official scorers and timers are allowed in the table area.</a:t>
            </a:r>
          </a:p>
          <a:p>
            <a:pPr marL="285750" lvl="0" indent="-285750">
              <a:buFont typeface="Arial" panose="020B0604020202020204" pitchFamily="34" charset="0"/>
              <a:buChar char="•"/>
            </a:pPr>
            <a:r>
              <a:rPr lang="en-US" sz="1600" dirty="0">
                <a:solidFill>
                  <a:srgbClr val="00205B"/>
                </a:solidFill>
                <a:latin typeface="Acumin Pro" panose="020B0504020202020204" pitchFamily="34" charset="77"/>
              </a:rPr>
              <a:t>ART. 8 . . . The coaches' areas shall be located on either side of the table area. Each  coaches' area shall extend from the table area 20 yards parallel to the sideline. It shall be bounded by the sideline, the table area, a dotted line 6 yards from and parallel to the sideline, and a dotted line extending from the sideline,  parallel to and 20 yards from the table-area line.</a:t>
            </a:r>
          </a:p>
          <a:p>
            <a:pPr marL="0" marR="0" fontAlgn="base">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10</a:t>
            </a:fld>
            <a:endParaRPr lang="en-US"/>
          </a:p>
        </p:txBody>
      </p:sp>
    </p:spTree>
    <p:extLst>
      <p:ext uri="{BB962C8B-B14F-4D97-AF65-F5344CB8AC3E}">
        <p14:creationId xmlns:p14="http://schemas.microsoft.com/office/powerpoint/2010/main" val="4166690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B660E46-B8AF-44A2-8B70-1712C8845211}" type="slidenum">
              <a:rPr lang="en-US" smtClean="0"/>
              <a:t>11</a:t>
            </a:fld>
            <a:endParaRPr lang="en-US"/>
          </a:p>
        </p:txBody>
      </p:sp>
    </p:spTree>
    <p:extLst>
      <p:ext uri="{BB962C8B-B14F-4D97-AF65-F5344CB8AC3E}">
        <p14:creationId xmlns:p14="http://schemas.microsoft.com/office/powerpoint/2010/main" val="987725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12</a:t>
            </a:fld>
            <a:endParaRPr lang="en-US"/>
          </a:p>
        </p:txBody>
      </p:sp>
    </p:spTree>
    <p:extLst>
      <p:ext uri="{BB962C8B-B14F-4D97-AF65-F5344CB8AC3E}">
        <p14:creationId xmlns:p14="http://schemas.microsoft.com/office/powerpoint/2010/main" val="409435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13</a:t>
            </a:fld>
            <a:endParaRPr lang="en-US"/>
          </a:p>
        </p:txBody>
      </p:sp>
    </p:spTree>
    <p:extLst>
      <p:ext uri="{BB962C8B-B14F-4D97-AF65-F5344CB8AC3E}">
        <p14:creationId xmlns:p14="http://schemas.microsoft.com/office/powerpoint/2010/main" val="72529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14</a:t>
            </a:fld>
            <a:endParaRPr lang="en-US"/>
          </a:p>
        </p:txBody>
      </p:sp>
    </p:spTree>
    <p:extLst>
      <p:ext uri="{BB962C8B-B14F-4D97-AF65-F5344CB8AC3E}">
        <p14:creationId xmlns:p14="http://schemas.microsoft.com/office/powerpoint/2010/main" val="3581744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15</a:t>
            </a:fld>
            <a:endParaRPr lang="en-US"/>
          </a:p>
        </p:txBody>
      </p:sp>
    </p:spTree>
    <p:extLst>
      <p:ext uri="{BB962C8B-B14F-4D97-AF65-F5344CB8AC3E}">
        <p14:creationId xmlns:p14="http://schemas.microsoft.com/office/powerpoint/2010/main" val="2357095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16</a:t>
            </a:fld>
            <a:endParaRPr lang="en-US"/>
          </a:p>
        </p:txBody>
      </p:sp>
    </p:spTree>
    <p:extLst>
      <p:ext uri="{BB962C8B-B14F-4D97-AF65-F5344CB8AC3E}">
        <p14:creationId xmlns:p14="http://schemas.microsoft.com/office/powerpoint/2010/main" val="3618630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17</a:t>
            </a:fld>
            <a:endParaRPr lang="en-US"/>
          </a:p>
        </p:txBody>
      </p:sp>
    </p:spTree>
    <p:extLst>
      <p:ext uri="{BB962C8B-B14F-4D97-AF65-F5344CB8AC3E}">
        <p14:creationId xmlns:p14="http://schemas.microsoft.com/office/powerpoint/2010/main" val="3545579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18</a:t>
            </a:fld>
            <a:endParaRPr lang="en-US"/>
          </a:p>
        </p:txBody>
      </p:sp>
    </p:spTree>
    <p:extLst>
      <p:ext uri="{BB962C8B-B14F-4D97-AF65-F5344CB8AC3E}">
        <p14:creationId xmlns:p14="http://schemas.microsoft.com/office/powerpoint/2010/main" val="270291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50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2</a:t>
            </a:fld>
            <a:endParaRPr lang="en-US"/>
          </a:p>
        </p:txBody>
      </p:sp>
    </p:spTree>
    <p:extLst>
      <p:ext uri="{BB962C8B-B14F-4D97-AF65-F5344CB8AC3E}">
        <p14:creationId xmlns:p14="http://schemas.microsoft.com/office/powerpoint/2010/main" val="13082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3</a:t>
            </a:fld>
            <a:endParaRPr lang="en-US"/>
          </a:p>
        </p:txBody>
      </p:sp>
    </p:spTree>
    <p:extLst>
      <p:ext uri="{BB962C8B-B14F-4D97-AF65-F5344CB8AC3E}">
        <p14:creationId xmlns:p14="http://schemas.microsoft.com/office/powerpoint/2010/main" val="40050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4</a:t>
            </a:fld>
            <a:endParaRPr lang="en-US"/>
          </a:p>
        </p:txBody>
      </p:sp>
    </p:spTree>
    <p:extLst>
      <p:ext uri="{BB962C8B-B14F-4D97-AF65-F5344CB8AC3E}">
        <p14:creationId xmlns:p14="http://schemas.microsoft.com/office/powerpoint/2010/main" val="203369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5</a:t>
            </a:fld>
            <a:endParaRPr lang="en-US"/>
          </a:p>
        </p:txBody>
      </p:sp>
    </p:spTree>
    <p:extLst>
      <p:ext uri="{BB962C8B-B14F-4D97-AF65-F5344CB8AC3E}">
        <p14:creationId xmlns:p14="http://schemas.microsoft.com/office/powerpoint/2010/main" val="118292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6</a:t>
            </a:fld>
            <a:endParaRPr lang="en-US"/>
          </a:p>
        </p:txBody>
      </p:sp>
    </p:spTree>
    <p:extLst>
      <p:ext uri="{BB962C8B-B14F-4D97-AF65-F5344CB8AC3E}">
        <p14:creationId xmlns:p14="http://schemas.microsoft.com/office/powerpoint/2010/main" val="94196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7</a:t>
            </a:fld>
            <a:endParaRPr lang="en-US"/>
          </a:p>
        </p:txBody>
      </p:sp>
    </p:spTree>
    <p:extLst>
      <p:ext uri="{BB962C8B-B14F-4D97-AF65-F5344CB8AC3E}">
        <p14:creationId xmlns:p14="http://schemas.microsoft.com/office/powerpoint/2010/main" val="73286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8</a:t>
            </a:fld>
            <a:endParaRPr lang="en-US"/>
          </a:p>
        </p:txBody>
      </p:sp>
    </p:spTree>
    <p:extLst>
      <p:ext uri="{BB962C8B-B14F-4D97-AF65-F5344CB8AC3E}">
        <p14:creationId xmlns:p14="http://schemas.microsoft.com/office/powerpoint/2010/main" val="333300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3B660E46-B8AF-44A2-8B70-1712C8845211}" type="slidenum">
              <a:rPr lang="en-US" smtClean="0"/>
              <a:t>9</a:t>
            </a:fld>
            <a:endParaRPr lang="en-US"/>
          </a:p>
        </p:txBody>
      </p:sp>
    </p:spTree>
    <p:extLst>
      <p:ext uri="{BB962C8B-B14F-4D97-AF65-F5344CB8AC3E}">
        <p14:creationId xmlns:p14="http://schemas.microsoft.com/office/powerpoint/2010/main" val="4279843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9AE0A89A-E589-1A8C-B439-0994348F8D3C}"/>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9E0F9E55-99B2-0709-C574-2341F423D81C}"/>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242EE93-5AD3-C45A-0F5F-7EFBB28AAF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215" y="5770621"/>
            <a:ext cx="587263" cy="914400"/>
          </a:xfrm>
          <a:prstGeom prst="rect">
            <a:avLst/>
          </a:prstGeom>
        </p:spPr>
      </p:pic>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E809C476-8668-E216-EC89-844A0CFFB329}"/>
              </a:ext>
            </a:extLst>
          </p:cNvPr>
          <p:cNvSpPr txBox="1"/>
          <p:nvPr/>
        </p:nvSpPr>
        <p:spPr>
          <a:xfrm>
            <a:off x="180225" y="102141"/>
            <a:ext cx="8978289" cy="9387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0" b="1" i="0" spc="300" dirty="0">
                <a:solidFill>
                  <a:schemeClr val="bg1"/>
                </a:solidFill>
                <a:latin typeface="Alt Gothic Comp ATF"/>
              </a:rPr>
              <a:t>RETURNING OFFICIALS – SESSION </a:t>
            </a:r>
            <a:r>
              <a:rPr lang="en-US" sz="5500" b="1" spc="300" dirty="0">
                <a:solidFill>
                  <a:schemeClr val="bg1"/>
                </a:solidFill>
                <a:latin typeface="Alt Gothic Comp ATF"/>
              </a:rPr>
              <a:t>1</a:t>
            </a:r>
            <a:endParaRPr lang="en-US" sz="5500" b="1" i="0" spc="300" dirty="0">
              <a:solidFill>
                <a:schemeClr val="bg1"/>
              </a:solidFill>
              <a:latin typeface="Alt Gothic Comp ATF" panose="020B0608040502040204" pitchFamily="34" charset="77"/>
            </a:endParaRPr>
          </a:p>
        </p:txBody>
      </p:sp>
      <p:sp>
        <p:nvSpPr>
          <p:cNvPr id="8" name="TextBox 7">
            <a:extLst>
              <a:ext uri="{FF2B5EF4-FFF2-40B4-BE49-F238E27FC236}">
                <a16:creationId xmlns:a16="http://schemas.microsoft.com/office/drawing/2014/main" id="{C3B6A12F-6A82-9975-9CDE-3054BA15D4BD}"/>
              </a:ext>
            </a:extLst>
          </p:cNvPr>
          <p:cNvSpPr txBox="1"/>
          <p:nvPr/>
        </p:nvSpPr>
        <p:spPr>
          <a:xfrm>
            <a:off x="185801" y="856194"/>
            <a:ext cx="628893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100" dirty="0">
                <a:solidFill>
                  <a:srgbClr val="97999B"/>
                </a:solidFill>
                <a:latin typeface="Obvia Wide Medium" panose="02000503040000020004" pitchFamily="2" charset="77"/>
              </a:rPr>
              <a:t>MENS OFFICIALS DEVELOPMENT  </a:t>
            </a:r>
            <a:r>
              <a:rPr lang="en-US" i="0" spc="100" baseline="0" dirty="0">
                <a:solidFill>
                  <a:srgbClr val="97999B"/>
                </a:solidFill>
                <a:latin typeface="Obvia Wide Medium" panose="02000503040000020004" pitchFamily="2" charset="77"/>
              </a:rPr>
              <a:t>|  2023 SEASON</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RULE CHANGE</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282661"/>
            <a:ext cx="9045036"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RULE 1-2-7&amp;8  THE SUBSTITUTION AREA AND COACHES BOX</a:t>
            </a: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pic>
        <p:nvPicPr>
          <p:cNvPr id="9" name="Picture 8">
            <a:extLst>
              <a:ext uri="{FF2B5EF4-FFF2-40B4-BE49-F238E27FC236}">
                <a16:creationId xmlns:a16="http://schemas.microsoft.com/office/drawing/2014/main" id="{936B7F8B-70B2-4BF4-94D7-119B45A65FBF}"/>
              </a:ext>
            </a:extLst>
          </p:cNvPr>
          <p:cNvPicPr>
            <a:picLocks noChangeAspect="1"/>
          </p:cNvPicPr>
          <p:nvPr/>
        </p:nvPicPr>
        <p:blipFill>
          <a:blip r:embed="rId3"/>
          <a:stretch>
            <a:fillRect/>
          </a:stretch>
        </p:blipFill>
        <p:spPr>
          <a:xfrm>
            <a:off x="1664678" y="2157781"/>
            <a:ext cx="7455876" cy="4193930"/>
          </a:xfrm>
          <a:prstGeom prst="rect">
            <a:avLst/>
          </a:prstGeom>
        </p:spPr>
      </p:pic>
    </p:spTree>
    <p:extLst>
      <p:ext uri="{BB962C8B-B14F-4D97-AF65-F5344CB8AC3E}">
        <p14:creationId xmlns:p14="http://schemas.microsoft.com/office/powerpoint/2010/main" val="3220575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C57F0-2C33-9244-AE15-86DE83BC43F8}"/>
              </a:ext>
            </a:extLst>
          </p:cNvPr>
          <p:cNvSpPr txBox="1"/>
          <p:nvPr/>
        </p:nvSpPr>
        <p:spPr>
          <a:xfrm>
            <a:off x="612530"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RULE CHANGE</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68752"/>
            <a:ext cx="8030308" cy="430887"/>
          </a:xfrm>
          <a:prstGeom prst="rect">
            <a:avLst/>
          </a:prstGeom>
          <a:noFill/>
        </p:spPr>
        <p:txBody>
          <a:bodyPr wrap="square" rtlCol="0">
            <a:spAutoFit/>
          </a:bodyPr>
          <a:lstStyle/>
          <a:p>
            <a:r>
              <a:rPr lang="en-US" sz="2200" b="0" i="0" baseline="0" dirty="0">
                <a:solidFill>
                  <a:srgbClr val="C8102E"/>
                </a:solidFill>
                <a:latin typeface="Obvia" panose="02000506040000020004" pitchFamily="50" charset="0"/>
              </a:rPr>
              <a:t>RULE 1-7-1 UPDATES TO POCKET REQUIREMENTS</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639048"/>
            <a:ext cx="4873869" cy="2616101"/>
          </a:xfrm>
          <a:prstGeom prst="rect">
            <a:avLst/>
          </a:prstGeom>
          <a:noFill/>
        </p:spPr>
        <p:txBody>
          <a:bodyPr wrap="square" rtlCol="0">
            <a:spAutoFit/>
          </a:bodyPr>
          <a:lstStyle/>
          <a:p>
            <a:pPr marL="342900" indent="-342900">
              <a:buFont typeface="Arial" panose="020B0604020202020204" pitchFamily="34" charset="0"/>
              <a:buChar char="•"/>
            </a:pPr>
            <a:r>
              <a:rPr lang="en-US" sz="2400" b="0" i="0" spc="0" baseline="0" dirty="0">
                <a:solidFill>
                  <a:srgbClr val="00205B"/>
                </a:solidFill>
                <a:latin typeface="Acumin Pro" panose="020B0504020202020204" pitchFamily="34" charset="77"/>
              </a:rPr>
              <a:t>The pocket/net shall be completely attached to the head and the side walls, leaving no gaps larger than 1.68 inches in diameter (i.e., an American golf ball).</a:t>
            </a:r>
          </a:p>
          <a:p>
            <a:pPr marL="742950" lvl="1" indent="-285750">
              <a:buFont typeface="Arial" panose="020B0604020202020204" pitchFamily="34" charset="0"/>
              <a:buChar char="•"/>
            </a:pPr>
            <a:endParaRPr lang="en-US" sz="200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pic>
        <p:nvPicPr>
          <p:cNvPr id="7" name="Picture 6" descr="A picture containing indoor, wall, floor&#10;&#10;Description automatically generated">
            <a:extLst>
              <a:ext uri="{FF2B5EF4-FFF2-40B4-BE49-F238E27FC236}">
                <a16:creationId xmlns:a16="http://schemas.microsoft.com/office/drawing/2014/main" id="{6CC241F3-EA8A-4583-6234-44B1EC70A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861" y="1384195"/>
            <a:ext cx="4543245" cy="4543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734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RULE CHANGE</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68752"/>
            <a:ext cx="8030308"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RULE 1-8-1 PROHIBITED CROSSE PROTRUSIONS</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611209"/>
            <a:ext cx="6722672" cy="480131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rgbClr val="00205B"/>
                </a:solidFill>
                <a:latin typeface="Acumin Pro"/>
              </a:rPr>
              <a:t>The crosse shall not have protrusions or sharp edges.</a:t>
            </a:r>
          </a:p>
          <a:p>
            <a:pPr marL="285750" indent="-285750">
              <a:buFont typeface="Arial" panose="020B0604020202020204" pitchFamily="34" charset="0"/>
              <a:buChar char="•"/>
            </a:pPr>
            <a:endParaRPr lang="en-US" sz="2400" dirty="0">
              <a:solidFill>
                <a:srgbClr val="00205B"/>
              </a:solidFill>
              <a:latin typeface="Acumin Pro" panose="020B0504020202020204" pitchFamily="34" charset="77"/>
              <a:cs typeface="Calibri"/>
            </a:endParaRPr>
          </a:p>
          <a:p>
            <a:pPr marL="285750" indent="-285750">
              <a:buFont typeface="Arial" panose="020B0604020202020204" pitchFamily="34" charset="0"/>
              <a:buChar char="•"/>
            </a:pPr>
            <a:r>
              <a:rPr lang="en-US" sz="2400" dirty="0">
                <a:solidFill>
                  <a:srgbClr val="00205B"/>
                </a:solidFill>
                <a:latin typeface="Acumin Pro" panose="020B0504020202020204" pitchFamily="34" charset="77"/>
                <a:cs typeface="Calibri"/>
              </a:rPr>
              <a:t>Protrusions - The crosse shall not be able to hook on any part of the player’s body, equipment, or helmet. The crosse shall not penetrate the lacrosse helmet face protector that has been certified to meet the NOCSAE standard at the time of manufacture.</a:t>
            </a:r>
          </a:p>
          <a:p>
            <a:pPr marL="285750" indent="-285750">
              <a:buFont typeface="Arial" panose="020B0604020202020204" pitchFamily="34" charset="0"/>
              <a:buChar char="•"/>
            </a:pPr>
            <a:endParaRPr lang="en-US" sz="2400" dirty="0">
              <a:solidFill>
                <a:srgbClr val="00205B"/>
              </a:solidFill>
              <a:latin typeface="Acumin Pro" panose="020B0504020202020204" pitchFamily="34" charset="77"/>
              <a:cs typeface="Calibri"/>
            </a:endParaRPr>
          </a:p>
          <a:p>
            <a:pPr marL="285750" indent="-285750">
              <a:buFont typeface="Arial" panose="020B0604020202020204" pitchFamily="34" charset="0"/>
              <a:buChar char="•"/>
            </a:pPr>
            <a:r>
              <a:rPr lang="en-US" sz="2400" dirty="0">
                <a:solidFill>
                  <a:srgbClr val="00205B"/>
                </a:solidFill>
                <a:latin typeface="Acumin Pro" panose="020B0504020202020204" pitchFamily="34" charset="77"/>
                <a:cs typeface="Calibri"/>
              </a:rPr>
              <a:t>The NCAA, NFHS, and USA Lacrosse have adopted this definition of a protrusion.</a:t>
            </a:r>
          </a:p>
          <a:p>
            <a:pPr marL="285750" indent="-285750">
              <a:buFont typeface="Arial" panose="020B0604020202020204" pitchFamily="34" charset="0"/>
              <a:buChar char="•"/>
            </a:pPr>
            <a:endParaRPr lang="en-US" sz="2000" b="0" i="0" spc="0" baseline="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sp>
        <p:nvSpPr>
          <p:cNvPr id="15" name="TextBox 14">
            <a:extLst>
              <a:ext uri="{FF2B5EF4-FFF2-40B4-BE49-F238E27FC236}">
                <a16:creationId xmlns:a16="http://schemas.microsoft.com/office/drawing/2014/main" id="{6A071CD9-5F69-4FD5-98C4-B0687AF93649}"/>
              </a:ext>
            </a:extLst>
          </p:cNvPr>
          <p:cNvSpPr txBox="1"/>
          <p:nvPr/>
        </p:nvSpPr>
        <p:spPr>
          <a:xfrm>
            <a:off x="7175955" y="1512278"/>
            <a:ext cx="3757087" cy="461665"/>
          </a:xfrm>
          <a:prstGeom prst="rect">
            <a:avLst/>
          </a:prstGeom>
          <a:noFill/>
        </p:spPr>
        <p:txBody>
          <a:bodyPr wrap="square" rtlCol="0">
            <a:spAutoFit/>
          </a:bodyPr>
          <a:lstStyle/>
          <a:p>
            <a:r>
              <a:rPr lang="en-US" sz="2400" dirty="0">
                <a:solidFill>
                  <a:schemeClr val="bg1"/>
                </a:solidFill>
                <a:latin typeface="Acumin Pro" panose="020B0604020202020204" charset="0"/>
              </a:rPr>
              <a:t>Standard Neutral Grip</a:t>
            </a:r>
          </a:p>
        </p:txBody>
      </p:sp>
      <p:sp>
        <p:nvSpPr>
          <p:cNvPr id="16" name="TextBox 15">
            <a:extLst>
              <a:ext uri="{FF2B5EF4-FFF2-40B4-BE49-F238E27FC236}">
                <a16:creationId xmlns:a16="http://schemas.microsoft.com/office/drawing/2014/main" id="{1A628C41-557D-465D-8A5A-1B7867B1025A}"/>
              </a:ext>
            </a:extLst>
          </p:cNvPr>
          <p:cNvSpPr txBox="1"/>
          <p:nvPr/>
        </p:nvSpPr>
        <p:spPr>
          <a:xfrm>
            <a:off x="8923651" y="5874209"/>
            <a:ext cx="1888531" cy="461665"/>
          </a:xfrm>
          <a:prstGeom prst="rect">
            <a:avLst/>
          </a:prstGeom>
          <a:noFill/>
        </p:spPr>
        <p:txBody>
          <a:bodyPr wrap="square" rtlCol="0">
            <a:spAutoFit/>
          </a:bodyPr>
          <a:lstStyle/>
          <a:p>
            <a:r>
              <a:rPr lang="en-US" sz="2400" dirty="0">
                <a:solidFill>
                  <a:schemeClr val="bg1"/>
                </a:solidFill>
                <a:latin typeface="Acumin Pro" panose="020B0604020202020204" charset="0"/>
              </a:rPr>
              <a:t>Moto Grip</a:t>
            </a:r>
          </a:p>
        </p:txBody>
      </p:sp>
      <p:pic>
        <p:nvPicPr>
          <p:cNvPr id="6" name="Picture 5" descr="A picture containing footwear&#10;&#10;Description automatically generated">
            <a:extLst>
              <a:ext uri="{FF2B5EF4-FFF2-40B4-BE49-F238E27FC236}">
                <a16:creationId xmlns:a16="http://schemas.microsoft.com/office/drawing/2014/main" id="{C7573609-C286-5DF3-911A-A0E839564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963" y="329183"/>
            <a:ext cx="2743200" cy="2743200"/>
          </a:xfrm>
          <a:prstGeom prst="rect">
            <a:avLst/>
          </a:prstGeom>
        </p:spPr>
      </p:pic>
      <p:pic>
        <p:nvPicPr>
          <p:cNvPr id="7" name="Picture 6" descr="A close-up of a measuring cup&#10;&#10;Description automatically generated with low confidence">
            <a:extLst>
              <a:ext uri="{FF2B5EF4-FFF2-40B4-BE49-F238E27FC236}">
                <a16:creationId xmlns:a16="http://schemas.microsoft.com/office/drawing/2014/main" id="{E0E05586-1789-BA99-A22A-09BD9F016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6316" y="3404169"/>
            <a:ext cx="2743200" cy="2743200"/>
          </a:xfrm>
          <a:prstGeom prst="rect">
            <a:avLst/>
          </a:prstGeom>
        </p:spPr>
      </p:pic>
    </p:spTree>
    <p:extLst>
      <p:ext uri="{BB962C8B-B14F-4D97-AF65-F5344CB8AC3E}">
        <p14:creationId xmlns:p14="http://schemas.microsoft.com/office/powerpoint/2010/main" val="1647059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person, outdoor, person&#10;&#10;Description automatically generated">
            <a:extLst>
              <a:ext uri="{FF2B5EF4-FFF2-40B4-BE49-F238E27FC236}">
                <a16:creationId xmlns:a16="http://schemas.microsoft.com/office/drawing/2014/main" id="{C5177C1F-2540-51C3-396C-C97888756561}"/>
              </a:ext>
            </a:extLst>
          </p:cNvPr>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8642839" y="0"/>
            <a:ext cx="354916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CLARIFICATION</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228365"/>
            <a:ext cx="8030308"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RULE </a:t>
            </a:r>
            <a:r>
              <a:rPr lang="en-US" sz="2200" spc="100" dirty="0">
                <a:solidFill>
                  <a:srgbClr val="C8102E"/>
                </a:solidFill>
                <a:latin typeface="Obvia" panose="02000506040000020004" pitchFamily="50" charset="0"/>
              </a:rPr>
              <a:t>4</a:t>
            </a:r>
            <a:r>
              <a:rPr lang="en-US" sz="2200" b="0" i="0" spc="100" baseline="0" dirty="0">
                <a:solidFill>
                  <a:srgbClr val="C8102E"/>
                </a:solidFill>
                <a:latin typeface="Obvia" panose="02000506040000020004" pitchFamily="50" charset="0"/>
              </a:rPr>
              <a:t>-3-1 CLARIFICATION OF FACEOFF EXCEPTIONS</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698661"/>
            <a:ext cx="8388250" cy="489364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rgbClr val="00205B"/>
                </a:solidFill>
                <a:latin typeface="Acumin Pro" panose="020B0504020202020204" pitchFamily="34" charset="77"/>
                <a:cs typeface="Calibri"/>
              </a:rPr>
              <a:t>ART. 1 . . . Play shall be started at the beginning of each period and after each goal by facing the ball at the Center.</a:t>
            </a:r>
          </a:p>
          <a:p>
            <a:pPr marL="285750" indent="-285750">
              <a:buFont typeface="Arial" panose="020B0604020202020204" pitchFamily="34" charset="0"/>
              <a:buChar char="•"/>
            </a:pPr>
            <a:endParaRPr lang="en-US" sz="2400" b="0" i="0" spc="0" baseline="0" dirty="0">
              <a:solidFill>
                <a:srgbClr val="00205B"/>
              </a:solidFill>
              <a:latin typeface="Acumin Pro" panose="020B0504020202020204" pitchFamily="34" charset="77"/>
              <a:cs typeface="Calibri"/>
            </a:endParaRP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EXCEPTIONS:</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Player-advantage or a flag down, creating a player advantage.</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Player or team commits a foul before any faceoff.</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Player at any faceoff delays resumption of play.</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Player moves the crosse or body after “set” is said, gaining an advantage.</a:t>
            </a:r>
          </a:p>
          <a:p>
            <a:pPr marL="285750" indent="-285750">
              <a:buFont typeface="Arial" panose="020B0604020202020204" pitchFamily="34" charset="0"/>
              <a:buChar char="•"/>
            </a:pPr>
            <a:endParaRPr lang="en-US" sz="240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Review New Situations K – N for Clarification on where play restarts.</a:t>
            </a: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38015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r of orange shoes&#10;&#10;Description automatically generated with low confidence">
            <a:extLst>
              <a:ext uri="{FF2B5EF4-FFF2-40B4-BE49-F238E27FC236}">
                <a16:creationId xmlns:a16="http://schemas.microsoft.com/office/drawing/2014/main" id="{768AD2DE-05FB-0C7E-9D8C-2981E0C49CE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85542" y="10"/>
            <a:ext cx="530645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CLARIFICATION</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68752"/>
            <a:ext cx="8030308"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RULE 1-9-1 FOOTWEAR</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724989"/>
            <a:ext cx="6722672" cy="304698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rgbClr val="00205B"/>
                </a:solidFill>
                <a:latin typeface="Acumin Pro"/>
              </a:rPr>
              <a:t>Shoes shall be worn which are designed for the sport of lacrosse. Metal spikes are not permitted.</a:t>
            </a:r>
          </a:p>
          <a:p>
            <a:pPr marL="285750" indent="-285750">
              <a:buFont typeface="Arial" panose="020B0604020202020204" pitchFamily="34" charset="0"/>
              <a:buChar char="•"/>
            </a:pPr>
            <a:endParaRPr lang="en-US" sz="2400" dirty="0">
              <a:solidFill>
                <a:srgbClr val="00205B"/>
              </a:solidFill>
              <a:latin typeface="Acumin Pro"/>
            </a:endParaRPr>
          </a:p>
          <a:p>
            <a:pPr marL="285750" indent="-285750">
              <a:buFont typeface="Arial" panose="020B0604020202020204" pitchFamily="34" charset="0"/>
              <a:buChar char="•"/>
            </a:pPr>
            <a:r>
              <a:rPr lang="en-US" sz="2400" dirty="0">
                <a:solidFill>
                  <a:srgbClr val="00205B"/>
                </a:solidFill>
                <a:latin typeface="Acumin Pro"/>
              </a:rPr>
              <a:t>1.9.1 SITUATION C: Once the game has begun, A1 is discovered wearing non-conforming shoes with metal spikes. RULING: One-minute, non-releasable penalty on A1.</a:t>
            </a: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dirty="0">
              <a:latin typeface="Alt Gothic Comp ATF Blk" panose="020B0508040502040204" pitchFamily="34" charset="77"/>
            </a:endParaRPr>
          </a:p>
        </p:txBody>
      </p:sp>
      <p:sp>
        <p:nvSpPr>
          <p:cNvPr id="16" name="TextBox 15">
            <a:extLst>
              <a:ext uri="{FF2B5EF4-FFF2-40B4-BE49-F238E27FC236}">
                <a16:creationId xmlns:a16="http://schemas.microsoft.com/office/drawing/2014/main" id="{1A628C41-557D-465D-8A5A-1B7867B1025A}"/>
              </a:ext>
            </a:extLst>
          </p:cNvPr>
          <p:cNvSpPr txBox="1"/>
          <p:nvPr/>
        </p:nvSpPr>
        <p:spPr>
          <a:xfrm>
            <a:off x="8923651" y="5874209"/>
            <a:ext cx="1888531" cy="461665"/>
          </a:xfrm>
          <a:prstGeom prst="rect">
            <a:avLst/>
          </a:prstGeom>
          <a:noFill/>
        </p:spPr>
        <p:txBody>
          <a:bodyPr wrap="square" rtlCol="0">
            <a:spAutoFit/>
          </a:bodyPr>
          <a:lstStyle/>
          <a:p>
            <a:r>
              <a:rPr lang="en-US" sz="2400" dirty="0">
                <a:solidFill>
                  <a:schemeClr val="bg1"/>
                </a:solidFill>
                <a:latin typeface="Acumin Pro" panose="020B0604020202020204" charset="0"/>
              </a:rPr>
              <a:t>Moto Grip</a:t>
            </a:r>
          </a:p>
        </p:txBody>
      </p:sp>
    </p:spTree>
    <p:extLst>
      <p:ext uri="{BB962C8B-B14F-4D97-AF65-F5344CB8AC3E}">
        <p14:creationId xmlns:p14="http://schemas.microsoft.com/office/powerpoint/2010/main" val="3109437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helmet and holding a lacrosse stick&#10;&#10;Description automatically generated with medium confidence">
            <a:extLst>
              <a:ext uri="{FF2B5EF4-FFF2-40B4-BE49-F238E27FC236}">
                <a16:creationId xmlns:a16="http://schemas.microsoft.com/office/drawing/2014/main" id="{CBFDF987-F267-19AC-46C2-0C3F0762F7BC}"/>
              </a:ext>
            </a:extLst>
          </p:cNvPr>
          <p:cNvPicPr>
            <a:picLocks noChangeAspect="1"/>
          </p:cNvPicPr>
          <p:nvPr/>
        </p:nvPicPr>
        <p:blipFill rotWithShape="1">
          <a:blip r:embed="rId3"/>
          <a:srcRect l="34724" r="31152"/>
          <a:stretch/>
        </p:blipFill>
        <p:spPr>
          <a:xfrm>
            <a:off x="8672984" y="0"/>
            <a:ext cx="351901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MAJOR RULES CHANGES AND CLARIFICATIONS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202501"/>
            <a:ext cx="9720189" cy="430887"/>
          </a:xfrm>
          <a:prstGeom prst="rect">
            <a:avLst/>
          </a:prstGeom>
          <a:noFill/>
        </p:spPr>
        <p:txBody>
          <a:bodyPr wrap="square" rtlCol="0">
            <a:spAutoFit/>
          </a:bodyPr>
          <a:lstStyle/>
          <a:p>
            <a:r>
              <a:rPr lang="en-US" sz="2200" spc="100" dirty="0">
                <a:solidFill>
                  <a:srgbClr val="C8102E"/>
                </a:solidFill>
                <a:latin typeface="Obvia" panose="02000506040000020004" pitchFamily="50" charset="0"/>
              </a:rPr>
              <a:t>4.24.1</a:t>
            </a:r>
            <a:r>
              <a:rPr lang="en-US" sz="2200" b="0" i="0" spc="100" baseline="0" dirty="0">
                <a:solidFill>
                  <a:srgbClr val="C8102E"/>
                </a:solidFill>
                <a:latin typeface="Obvia" panose="02000506040000020004" pitchFamily="50" charset="0"/>
              </a:rPr>
              <a:t> GOALIES OUTSIDE OF THE CREASE</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647531"/>
            <a:ext cx="7859440" cy="489364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rgbClr val="00205B"/>
                </a:solidFill>
                <a:effectLst/>
                <a:latin typeface="Acumin Pro" panose="020B0604020202020204" charset="0"/>
                <a:ea typeface="Calibri" panose="020F0502020204030204" pitchFamily="34" charset="0"/>
                <a:cs typeface="Times New Roman" panose="02020603050405020304" pitchFamily="18" charset="0"/>
              </a:rPr>
              <a:t>ART. 1 . . . An official may suspend play at the official's discretion. If a player loses any mandatory personal equipment in a scrimmage area or a player is apparently injured, play shall be suspended immediately. </a:t>
            </a:r>
            <a:r>
              <a:rPr lang="en-US" sz="2400" u="sng" dirty="0">
                <a:solidFill>
                  <a:srgbClr val="00205B"/>
                </a:solidFill>
                <a:effectLst/>
                <a:latin typeface="Acumin Pro" panose="020B0604020202020204" charset="0"/>
                <a:ea typeface="Calibri" panose="020F0502020204030204" pitchFamily="34" charset="0"/>
                <a:cs typeface="Times New Roman" panose="02020603050405020304" pitchFamily="18" charset="0"/>
              </a:rPr>
              <a:t>A goalkeeper, when outside the crease, is treated like a field player</a:t>
            </a:r>
            <a:r>
              <a:rPr lang="en-US" sz="2400" dirty="0">
                <a:solidFill>
                  <a:srgbClr val="00205B"/>
                </a:solidFill>
                <a:effectLst/>
                <a:latin typeface="Acumin Pro" panose="020B0604020202020204" charset="0"/>
                <a:ea typeface="Calibri" panose="020F0502020204030204" pitchFamily="34" charset="0"/>
                <a:cs typeface="Times New Roman" panose="02020603050405020304" pitchFamily="18" charset="0"/>
              </a:rPr>
              <a:t>. If the official discovers a player who is apparently bleeding, has an open wound, or has any blood on the uniform, such player shall be considered an injured player.</a:t>
            </a:r>
          </a:p>
          <a:p>
            <a:pPr marL="285750" indent="-285750">
              <a:buFont typeface="Arial" panose="020B0604020202020204" pitchFamily="34" charset="0"/>
              <a:buChar char="•"/>
            </a:pPr>
            <a:endParaRPr lang="en-US" sz="2400" dirty="0">
              <a:solidFill>
                <a:srgbClr val="00205B"/>
              </a:solidFill>
              <a:latin typeface="Acumin Pro" panose="020B060402020202020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400" dirty="0">
                <a:solidFill>
                  <a:srgbClr val="00205B"/>
                </a:solidFill>
                <a:effectLst/>
                <a:latin typeface="Acumin Pro" panose="020B0604020202020204" charset="0"/>
                <a:ea typeface="Calibri" panose="020F0502020204030204" pitchFamily="34" charset="0"/>
                <a:cs typeface="Times New Roman" panose="02020603050405020304" pitchFamily="18" charset="0"/>
              </a:rPr>
              <a:t>ART. 8 . . . Play shall be suspended immediately if the goalkeeper's stick or any other mandatory goalkeeper's equipment becomes broken </a:t>
            </a:r>
            <a:r>
              <a:rPr lang="en-US" sz="2400" u="sng" dirty="0">
                <a:solidFill>
                  <a:srgbClr val="00205B"/>
                </a:solidFill>
                <a:effectLst/>
                <a:latin typeface="Acumin Pro" panose="020B0604020202020204" charset="0"/>
                <a:ea typeface="Calibri" panose="020F0502020204030204" pitchFamily="34" charset="0"/>
                <a:cs typeface="Times New Roman" panose="02020603050405020304" pitchFamily="18" charset="0"/>
              </a:rPr>
              <a:t>in the crease</a:t>
            </a:r>
            <a:r>
              <a:rPr lang="en-US" sz="2400" dirty="0">
                <a:solidFill>
                  <a:srgbClr val="00205B"/>
                </a:solidFill>
                <a:effectLst/>
                <a:latin typeface="Acumin Pro" panose="020B0604020202020204" charset="0"/>
                <a:ea typeface="Calibri" panose="020F0502020204030204" pitchFamily="34" charset="0"/>
                <a:cs typeface="Times New Roman" panose="02020603050405020304" pitchFamily="18" charset="0"/>
              </a:rPr>
              <a:t>.</a:t>
            </a: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3129073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7DDA0A-25EA-05F4-FF86-9F67F88A777C}"/>
              </a:ext>
            </a:extLst>
          </p:cNvPr>
          <p:cNvPicPr>
            <a:picLocks noChangeAspect="1"/>
          </p:cNvPicPr>
          <p:nvPr/>
        </p:nvPicPr>
        <p:blipFill rotWithShape="1">
          <a:blip r:embed="rId3"/>
          <a:srcRect l="34456" r="29845"/>
          <a:stretch/>
        </p:blipFill>
        <p:spPr>
          <a:xfrm>
            <a:off x="8510336" y="0"/>
            <a:ext cx="368166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MAJOR RULES CHANGES AND CLARIFICATIONS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77504"/>
            <a:ext cx="9720189"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RULE </a:t>
            </a:r>
            <a:r>
              <a:rPr lang="en-US" sz="2200" spc="100" dirty="0">
                <a:solidFill>
                  <a:srgbClr val="C8102E"/>
                </a:solidFill>
                <a:latin typeface="Obvia" panose="02000506040000020004" pitchFamily="50" charset="0"/>
              </a:rPr>
              <a:t>4.24.1</a:t>
            </a:r>
            <a:r>
              <a:rPr lang="en-US" sz="2200" b="0" i="0" spc="100" baseline="0" dirty="0">
                <a:solidFill>
                  <a:srgbClr val="C8102E"/>
                </a:solidFill>
                <a:latin typeface="Obvia" panose="02000506040000020004" pitchFamily="50" charset="0"/>
              </a:rPr>
              <a:t> GOALIES OUTSIDE OF THE CREASE</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351883"/>
            <a:ext cx="6722672" cy="517064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2400" dirty="0">
              <a:solidFill>
                <a:srgbClr val="00205B"/>
              </a:solidFill>
              <a:latin typeface="Acumin Pro"/>
            </a:endParaRPr>
          </a:p>
          <a:p>
            <a:pPr marL="285750" indent="-285750">
              <a:buFont typeface="Arial" panose="020B0604020202020204" pitchFamily="34" charset="0"/>
              <a:buChar char="•"/>
            </a:pPr>
            <a:r>
              <a:rPr lang="en-US" sz="2400" dirty="0">
                <a:solidFill>
                  <a:srgbClr val="00205B"/>
                </a:solidFill>
                <a:latin typeface="Acumin Pro"/>
              </a:rPr>
              <a:t>4.22.3 SITUATION C: A1 shoots at the goal and misses, and the ball goes out of bounds on the end line. A2 is on the end line near where the ball went out of bounds. Goalkeeper B1 leaves Team B's crease solely in an attempt to delay the restart by five seconds to allow Team B defense to regroup. Should the official allow B1 a maximum of five seconds to resume position? RULING: No. The goalkeeper is given a maximum of five seconds to resume position only when the goalkeeper leaves the crease for a legitimate purpose.</a:t>
            </a:r>
            <a:endParaRPr lang="en-US" sz="2400" dirty="0">
              <a:solidFill>
                <a:srgbClr val="00205B"/>
              </a:solidFill>
              <a:latin typeface="Acumin Pro" panose="020B0504020202020204" pitchFamily="34" charset="77"/>
              <a:cs typeface="Calibri"/>
            </a:endParaRPr>
          </a:p>
          <a:p>
            <a:pPr marL="285750" indent="-285750">
              <a:buFont typeface="Arial" panose="020B0604020202020204" pitchFamily="34" charset="0"/>
              <a:buChar char="•"/>
            </a:pPr>
            <a:endParaRPr lang="en-US" sz="2000" b="0" i="0" spc="0" baseline="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078464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laying football&#10;&#10;Description automatically generated with low confidence">
            <a:extLst>
              <a:ext uri="{FF2B5EF4-FFF2-40B4-BE49-F238E27FC236}">
                <a16:creationId xmlns:a16="http://schemas.microsoft.com/office/drawing/2014/main" id="{88395492-8DA6-477C-6B39-64D36A95E4A6}"/>
              </a:ext>
            </a:extLst>
          </p:cNvPr>
          <p:cNvPicPr>
            <a:picLocks noChangeAspect="1"/>
          </p:cNvPicPr>
          <p:nvPr/>
        </p:nvPicPr>
        <p:blipFill rotWithShape="1">
          <a:blip r:embed="rId3">
            <a:extLst>
              <a:ext uri="{28A0092B-C50C-407E-A947-70E740481C1C}">
                <a14:useLocalDpi xmlns:a14="http://schemas.microsoft.com/office/drawing/2010/main" val="0"/>
              </a:ext>
            </a:extLst>
          </a:blip>
          <a:srcRect t="-1"/>
          <a:stretch/>
        </p:blipFill>
        <p:spPr>
          <a:xfrm>
            <a:off x="7215156" y="-21033"/>
            <a:ext cx="4976844" cy="690006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CLARIFICATION</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68752"/>
            <a:ext cx="8030308"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RULE </a:t>
            </a:r>
            <a:r>
              <a:rPr lang="en-US" sz="2200" spc="100" dirty="0">
                <a:solidFill>
                  <a:srgbClr val="C8102E"/>
                </a:solidFill>
                <a:latin typeface="Obvia" panose="02000506040000020004" pitchFamily="50" charset="0"/>
              </a:rPr>
              <a:t>6-10-3 NEW STALLING SITUATION</a:t>
            </a:r>
            <a:endParaRPr lang="en-US" sz="2200" b="0" i="0" spc="100" baseline="0" dirty="0">
              <a:solidFill>
                <a:srgbClr val="C8102E"/>
              </a:solidFill>
              <a:latin typeface="Obvia" panose="02000506040000020004" pitchFamily="50" charset="0"/>
            </a:endParaRP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605997"/>
            <a:ext cx="6722672" cy="372409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rgbClr val="00205B"/>
                </a:solidFill>
                <a:latin typeface="Acumin Pro"/>
              </a:rPr>
              <a:t>6.10.3 SITUATION E: Team A, ahead by four goals or less, fulfills the initial 10-second count with under two minutes to play. A1 shoots on goal and the ball deflects off of the goal pipe and comes to rest within the goal area. A2 causes the ball to leave the goal area before gaining possession. </a:t>
            </a:r>
          </a:p>
          <a:p>
            <a:pPr marL="285750" indent="-285750">
              <a:buFont typeface="Arial" panose="020B0604020202020204" pitchFamily="34" charset="0"/>
              <a:buChar char="•"/>
            </a:pPr>
            <a:endParaRPr lang="en-US" sz="2400" dirty="0">
              <a:solidFill>
                <a:srgbClr val="00205B"/>
              </a:solidFill>
              <a:latin typeface="Acumin Pro"/>
            </a:endParaRPr>
          </a:p>
          <a:p>
            <a:pPr marL="285750" indent="-285750">
              <a:buFont typeface="Arial" panose="020B0604020202020204" pitchFamily="34" charset="0"/>
              <a:buChar char="•"/>
            </a:pPr>
            <a:r>
              <a:rPr lang="en-US" sz="2400" dirty="0">
                <a:solidFill>
                  <a:srgbClr val="00205B"/>
                </a:solidFill>
                <a:latin typeface="Acumin Pro"/>
              </a:rPr>
              <a:t>RULING: Stalling. Award ball to Team B.</a:t>
            </a:r>
            <a:endParaRPr lang="en-US" sz="2400" dirty="0">
              <a:solidFill>
                <a:srgbClr val="00205B"/>
              </a:solidFill>
              <a:latin typeface="Acumin Pro" panose="020B0504020202020204" pitchFamily="34" charset="77"/>
              <a:cs typeface="Calibri"/>
            </a:endParaRPr>
          </a:p>
          <a:p>
            <a:pPr marL="285750" indent="-285750">
              <a:buFont typeface="Arial" panose="020B0604020202020204" pitchFamily="34" charset="0"/>
              <a:buChar char="•"/>
            </a:pPr>
            <a:endParaRPr lang="en-US" sz="2000" b="0" i="0" spc="0" baseline="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67571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laying lacrosse&#10;&#10;Description automatically generated with low confidence">
            <a:extLst>
              <a:ext uri="{FF2B5EF4-FFF2-40B4-BE49-F238E27FC236}">
                <a16:creationId xmlns:a16="http://schemas.microsoft.com/office/drawing/2014/main" id="{369D16CB-0B7F-EF8A-EA4B-570E63EE99D8}"/>
              </a:ext>
            </a:extLst>
          </p:cNvPr>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9044848" y="0"/>
            <a:ext cx="314910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MAJOR RULES CHANGES AND CLARIFICATIONS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26151"/>
            <a:ext cx="8030308" cy="769441"/>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RULE 7-2H RELEASE OF PENALTIES DURING A RUNNING CLOCK</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552379"/>
            <a:ext cx="6504365" cy="298543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rgbClr val="00205B"/>
                </a:solidFill>
                <a:latin typeface="Acumin Pro"/>
              </a:rPr>
              <a:t>H. During running time, penalty time will start with the whistle resuming play after the penalty is administered. If there is time remaining on a non-releasable penalty when a goal is scored, the earliest the penalty will when the ensuing faceoff has been completed.</a:t>
            </a:r>
            <a:endParaRPr lang="en-US" sz="2400" dirty="0">
              <a:solidFill>
                <a:srgbClr val="00205B"/>
              </a:solidFill>
              <a:latin typeface="Acumin Pro" panose="020B0504020202020204" pitchFamily="34" charset="77"/>
              <a:cs typeface="Calibri"/>
            </a:endParaRPr>
          </a:p>
          <a:p>
            <a:pPr marL="285750" indent="-285750">
              <a:buFont typeface="Arial" panose="020B0604020202020204" pitchFamily="34" charset="0"/>
              <a:buChar char="•"/>
            </a:pPr>
            <a:endParaRPr lang="en-US" sz="2000" b="0" i="0" spc="0" baseline="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934877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3B1E1D-C4A8-F541-8AFF-7276F164863D}"/>
              </a:ext>
            </a:extLst>
          </p:cNvPr>
          <p:cNvSpPr txBox="1"/>
          <p:nvPr/>
        </p:nvSpPr>
        <p:spPr>
          <a:xfrm>
            <a:off x="603738" y="2959640"/>
            <a:ext cx="10984523" cy="938719"/>
          </a:xfrm>
          <a:prstGeom prst="rect">
            <a:avLst/>
          </a:prstGeom>
          <a:noFill/>
        </p:spPr>
        <p:txBody>
          <a:bodyPr wrap="square" rtlCol="0">
            <a:spAutoFit/>
          </a:bodyPr>
          <a:lstStyle/>
          <a:p>
            <a:pPr algn="ctr"/>
            <a:r>
              <a:rPr lang="en-US" sz="5500" b="1" spc="300" dirty="0">
                <a:solidFill>
                  <a:schemeClr val="bg1"/>
                </a:solidFill>
                <a:latin typeface="Alt Gothic Comp ATF" panose="020B0608040502040204" pitchFamily="34" charset="0"/>
              </a:rPr>
              <a:t>POINTS OF EMPHASIS</a:t>
            </a:r>
          </a:p>
        </p:txBody>
      </p:sp>
    </p:spTree>
    <p:extLst>
      <p:ext uri="{BB962C8B-B14F-4D97-AF65-F5344CB8AC3E}">
        <p14:creationId xmlns:p14="http://schemas.microsoft.com/office/powerpoint/2010/main" val="3717449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earing helmets and holding sticks&#10;&#10;Description automatically generated with low confidence">
            <a:extLst>
              <a:ext uri="{FF2B5EF4-FFF2-40B4-BE49-F238E27FC236}">
                <a16:creationId xmlns:a16="http://schemas.microsoft.com/office/drawing/2014/main" id="{6785C816-2D6F-8553-BE51-DB4A356C25E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33996" y="0"/>
            <a:ext cx="385800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POINTS OF EMPHASIS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68752"/>
            <a:ext cx="8030308" cy="430887"/>
          </a:xfrm>
          <a:prstGeom prst="rect">
            <a:avLst/>
          </a:prstGeom>
          <a:noFill/>
        </p:spPr>
        <p:txBody>
          <a:bodyPr wrap="square" rtlCol="0">
            <a:spAutoFit/>
          </a:bodyPr>
          <a:lstStyle/>
          <a:p>
            <a:r>
              <a:rPr lang="en-US" sz="2200" b="0" i="0" baseline="0" dirty="0">
                <a:solidFill>
                  <a:srgbClr val="C8102E"/>
                </a:solidFill>
                <a:latin typeface="Obvia" panose="02000506040000020004" pitchFamily="50" charset="0"/>
              </a:rPr>
              <a:t>SPORTSMANSHIP</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599639"/>
            <a:ext cx="7253512" cy="667875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05B"/>
                </a:solidFill>
                <a:latin typeface="Acumin Pro" panose="020B0504020202020204" pitchFamily="34" charset="77"/>
              </a:rPr>
              <a:t>Good sporting behavior is one of the fundamental ingredients to the continued success and enjoyment of education-based high school sports and activities.</a:t>
            </a:r>
          </a:p>
          <a:p>
            <a:pPr marL="285750" indent="-285750">
              <a:buFont typeface="Arial" panose="020B0604020202020204" pitchFamily="34" charset="0"/>
              <a:buChar char="•"/>
            </a:pPr>
            <a:endParaRPr lang="en-US" sz="200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000" dirty="0">
                <a:solidFill>
                  <a:srgbClr val="00205B"/>
                </a:solidFill>
                <a:latin typeface="Acumin Pro" panose="020B0504020202020204" pitchFamily="34" charset="77"/>
              </a:rPr>
              <a:t>Sportsmanship, or good sporting behavior, is about treating one another respectfully and exhibiting appropriate behavior.</a:t>
            </a:r>
          </a:p>
          <a:p>
            <a:pPr marL="285750" indent="-285750">
              <a:buFont typeface="Arial" panose="020B0604020202020204" pitchFamily="34" charset="0"/>
              <a:buChar char="•"/>
            </a:pPr>
            <a:endParaRPr lang="en-US" sz="200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000" dirty="0">
                <a:solidFill>
                  <a:srgbClr val="00205B"/>
                </a:solidFill>
                <a:latin typeface="Acumin Pro" panose="020B0504020202020204" pitchFamily="34" charset="77"/>
              </a:rPr>
              <a:t>Coaches set the tone at athletic contests with their display of sportsmanship. </a:t>
            </a:r>
          </a:p>
          <a:p>
            <a:endParaRPr lang="en-US" sz="200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000" dirty="0">
                <a:solidFill>
                  <a:srgbClr val="00205B"/>
                </a:solidFill>
                <a:latin typeface="Acumin Pro" panose="020B0504020202020204" pitchFamily="34" charset="77"/>
              </a:rPr>
              <a:t>Officials should focus on the actions of players, coaches, and other bench/sideline personnel</a:t>
            </a:r>
          </a:p>
          <a:p>
            <a:endParaRPr lang="en-US" sz="200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000" dirty="0">
                <a:solidFill>
                  <a:srgbClr val="00205B"/>
                </a:solidFill>
                <a:latin typeface="Acumin Pro" panose="020B0504020202020204" pitchFamily="34" charset="77"/>
              </a:rPr>
              <a:t>A positive, open line of communication between officials and coaches ultimately results in a better contest for everyone involved.</a:t>
            </a:r>
          </a:p>
          <a:p>
            <a:pPr marL="285750" indent="-285750">
              <a:buFont typeface="Arial" panose="020B0604020202020204" pitchFamily="34" charset="0"/>
              <a:buChar char="•"/>
            </a:pPr>
            <a:endParaRPr lang="en-US" sz="2000" dirty="0">
              <a:solidFill>
                <a:srgbClr val="00205B"/>
              </a:solidFill>
              <a:latin typeface="Acumin Pro" panose="020B0504020202020204" pitchFamily="34" charset="77"/>
            </a:endParaRPr>
          </a:p>
          <a:p>
            <a:pPr marL="285750" indent="-285750">
              <a:buFont typeface="Arial" panose="020B0604020202020204" pitchFamily="34" charset="0"/>
              <a:buChar char="•"/>
            </a:pPr>
            <a:endParaRPr lang="en-US" sz="2400" dirty="0">
              <a:solidFill>
                <a:srgbClr val="00205B"/>
              </a:solidFill>
              <a:latin typeface="Acumin Pro" panose="020B0504020202020204" pitchFamily="34" charset="77"/>
            </a:endParaRPr>
          </a:p>
          <a:p>
            <a:pPr marL="285750" indent="-285750">
              <a:buFont typeface="Arial" panose="020B0604020202020204" pitchFamily="34" charset="0"/>
              <a:buChar char="•"/>
            </a:pPr>
            <a:endParaRPr lang="en-US" sz="2400" dirty="0">
              <a:solidFill>
                <a:srgbClr val="00205B"/>
              </a:solidFill>
              <a:latin typeface="Acumin Pro" panose="020B0504020202020204" pitchFamily="34" charset="77"/>
            </a:endParaRPr>
          </a:p>
          <a:p>
            <a:endParaRPr lang="en-US" sz="2000" b="0" i="0" spc="0" baseline="0" dirty="0">
              <a:solidFill>
                <a:srgbClr val="00205B"/>
              </a:solidFill>
              <a:latin typeface="Acumin Pro" panose="020B0504020202020204" pitchFamily="34" charset="77"/>
            </a:endParaRPr>
          </a:p>
          <a:p>
            <a:endParaRPr lang="en-US" sz="2000" b="0" i="0" spc="0" baseline="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1126472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C57F0-2C33-9244-AE15-86DE83BC43F8}"/>
              </a:ext>
            </a:extLst>
          </p:cNvPr>
          <p:cNvSpPr txBox="1"/>
          <p:nvPr/>
        </p:nvSpPr>
        <p:spPr>
          <a:xfrm>
            <a:off x="612531" y="44547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POINTS OF EMPHASIS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68752"/>
            <a:ext cx="8030308" cy="430887"/>
          </a:xfrm>
          <a:prstGeom prst="rect">
            <a:avLst/>
          </a:prstGeom>
          <a:noFill/>
        </p:spPr>
        <p:txBody>
          <a:bodyPr wrap="square" rtlCol="0">
            <a:spAutoFit/>
          </a:bodyPr>
          <a:lstStyle/>
          <a:p>
            <a:r>
              <a:rPr lang="en-US" sz="2200" spc="100" dirty="0">
                <a:solidFill>
                  <a:srgbClr val="C8102E"/>
                </a:solidFill>
                <a:latin typeface="Obvia" panose="02000506040000020004" pitchFamily="50" charset="0"/>
              </a:rPr>
              <a:t>PLAYER SAFETY </a:t>
            </a:r>
            <a:r>
              <a:rPr lang="en-US" sz="2200" b="0" i="0" spc="100" baseline="0" dirty="0">
                <a:solidFill>
                  <a:srgbClr val="C8102E"/>
                </a:solidFill>
                <a:latin typeface="Obvia" panose="02000506040000020004" pitchFamily="50" charset="0"/>
              </a:rPr>
              <a:t> </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755878"/>
            <a:ext cx="6284670" cy="3323987"/>
          </a:xfrm>
          <a:prstGeom prst="rect">
            <a:avLst/>
          </a:prstGeom>
          <a:noFill/>
        </p:spPr>
        <p:txBody>
          <a:bodyPr wrap="square" rtlCol="0">
            <a:spAutoFit/>
          </a:bodyPr>
          <a:lstStyle/>
          <a:p>
            <a:r>
              <a:rPr lang="en-US" sz="2400" dirty="0">
                <a:solidFill>
                  <a:srgbClr val="00205B"/>
                </a:solidFill>
                <a:latin typeface="Acumin Pro" panose="020B0504020202020204" pitchFamily="34" charset="77"/>
              </a:rPr>
              <a:t>Continued emphasis is needed regarding player safety rules particularly wearing the helmet securely.</a:t>
            </a:r>
          </a:p>
          <a:p>
            <a:endParaRPr lang="en-US" sz="2400" dirty="0">
              <a:solidFill>
                <a:srgbClr val="00205B"/>
              </a:solidFill>
              <a:latin typeface="Acumin Pro" panose="020B0504020202020204" pitchFamily="34" charset="77"/>
            </a:endParaRPr>
          </a:p>
          <a:p>
            <a:r>
              <a:rPr lang="en-US" sz="2400" dirty="0">
                <a:solidFill>
                  <a:srgbClr val="00205B"/>
                </a:solidFill>
                <a:latin typeface="Acumin Pro" panose="020B0504020202020204" pitchFamily="34" charset="77"/>
              </a:rPr>
              <a:t>A. The helmet should fit properly.</a:t>
            </a:r>
          </a:p>
          <a:p>
            <a:endParaRPr lang="en-US" sz="2400" dirty="0">
              <a:solidFill>
                <a:srgbClr val="00205B"/>
              </a:solidFill>
              <a:latin typeface="Acumin Pro" panose="020B0504020202020204" pitchFamily="34" charset="77"/>
            </a:endParaRPr>
          </a:p>
          <a:p>
            <a:r>
              <a:rPr lang="en-US" sz="2400" dirty="0">
                <a:solidFill>
                  <a:srgbClr val="00205B"/>
                </a:solidFill>
                <a:latin typeface="Acumin Pro" panose="020B0504020202020204" pitchFamily="34" charset="77"/>
              </a:rPr>
              <a:t>B. The chin strap should be worn and safely secured as designed by the manufacturer.</a:t>
            </a:r>
          </a:p>
          <a:p>
            <a:endParaRPr lang="en-US" sz="2000" b="0" i="0" spc="0" baseline="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pic>
        <p:nvPicPr>
          <p:cNvPr id="7" name="Picture 6" descr="A group of people on a field&#10;&#10;Description automatically generated with low confidence">
            <a:extLst>
              <a:ext uri="{FF2B5EF4-FFF2-40B4-BE49-F238E27FC236}">
                <a16:creationId xmlns:a16="http://schemas.microsoft.com/office/drawing/2014/main" id="{60EB462C-3129-37A0-8BB6-D839FE8DF1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93939" y="609784"/>
            <a:ext cx="4286130" cy="557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44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287E6607-3557-5F9A-BB2E-9D7B363AB8D7}"/>
              </a:ext>
            </a:extLst>
          </p:cNvPr>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6047683" y="0"/>
            <a:ext cx="614431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POINTS OF EMPHASIS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176979"/>
            <a:ext cx="8030308"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EYESHADE</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804797"/>
            <a:ext cx="5188195" cy="3046988"/>
          </a:xfrm>
          <a:prstGeom prst="rect">
            <a:avLst/>
          </a:prstGeom>
          <a:noFill/>
        </p:spPr>
        <p:txBody>
          <a:bodyPr wrap="square" rtlCol="0">
            <a:spAutoFit/>
          </a:bodyPr>
          <a:lstStyle/>
          <a:p>
            <a:r>
              <a:rPr lang="en-US" sz="2400" dirty="0">
                <a:solidFill>
                  <a:srgbClr val="00205B"/>
                </a:solidFill>
                <a:latin typeface="Acumin Pro" panose="020B0504020202020204" pitchFamily="34" charset="77"/>
              </a:rPr>
              <a:t>The NFHS Boys Lacrosse Rules Committee has aligned with other sports to standardize the use of eyeshade. Eyeshade (grease or non-glare strips or stickers) shall be a solid stroke and may not include words, numbers, logos or other symbols.</a:t>
            </a:r>
            <a:endParaRPr lang="en-US" sz="2000" b="0" i="0" spc="0" baseline="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598542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laying football&#10;&#10;Description automatically generated with low confidence">
            <a:extLst>
              <a:ext uri="{FF2B5EF4-FFF2-40B4-BE49-F238E27FC236}">
                <a16:creationId xmlns:a16="http://schemas.microsoft.com/office/drawing/2014/main" id="{3F244805-94F0-0BD7-0A6A-ACF9F89DAA02}"/>
              </a:ext>
            </a:extLst>
          </p:cNvPr>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6566053" y="10"/>
            <a:ext cx="562594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POINTS OF EMPHASIS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219674"/>
            <a:ext cx="8030308"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FACEOFFS</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1" y="1650561"/>
            <a:ext cx="6328096" cy="4524315"/>
          </a:xfrm>
          <a:prstGeom prst="rect">
            <a:avLst/>
          </a:prstGeom>
          <a:noFill/>
        </p:spPr>
        <p:txBody>
          <a:bodyPr wrap="square" rtlCol="0">
            <a:spAutoFit/>
          </a:bodyPr>
          <a:lstStyle/>
          <a:p>
            <a:r>
              <a:rPr lang="en-US" sz="2400" dirty="0">
                <a:solidFill>
                  <a:srgbClr val="00205B"/>
                </a:solidFill>
                <a:latin typeface="Acumin Pro" panose="020B0504020202020204" pitchFamily="34" charset="77"/>
              </a:rPr>
              <a:t>Upon the whistle starting play, each player must attempt to play the ball first.</a:t>
            </a:r>
          </a:p>
          <a:p>
            <a:r>
              <a:rPr lang="en-US" sz="2400" dirty="0">
                <a:solidFill>
                  <a:srgbClr val="00205B"/>
                </a:solidFill>
                <a:latin typeface="Acumin Pro" panose="020B0504020202020204" pitchFamily="34" charset="77"/>
              </a:rPr>
              <a:t>  </a:t>
            </a:r>
          </a:p>
          <a:p>
            <a:r>
              <a:rPr lang="en-US" sz="2400" dirty="0">
                <a:solidFill>
                  <a:srgbClr val="00205B"/>
                </a:solidFill>
                <a:latin typeface="Acumin Pro" panose="020B0504020202020204" pitchFamily="34" charset="77"/>
              </a:rPr>
              <a:t>A. A player may clamp the ball with the back of the stick, but it must be moved, raked or</a:t>
            </a:r>
          </a:p>
          <a:p>
            <a:r>
              <a:rPr lang="en-US" sz="2400" dirty="0">
                <a:solidFill>
                  <a:srgbClr val="00205B"/>
                </a:solidFill>
                <a:latin typeface="Acumin Pro" panose="020B0504020202020204" pitchFamily="34" charset="77"/>
              </a:rPr>
              <a:t>directed immediately.</a:t>
            </a:r>
          </a:p>
          <a:p>
            <a:endParaRPr lang="en-US" sz="2400" dirty="0">
              <a:solidFill>
                <a:srgbClr val="00205B"/>
              </a:solidFill>
              <a:latin typeface="Acumin Pro" panose="020B0504020202020204" pitchFamily="34" charset="77"/>
            </a:endParaRPr>
          </a:p>
          <a:p>
            <a:r>
              <a:rPr lang="en-US" sz="2400" dirty="0">
                <a:solidFill>
                  <a:srgbClr val="00205B"/>
                </a:solidFill>
                <a:latin typeface="Acumin Pro" panose="020B0504020202020204" pitchFamily="34" charset="77"/>
              </a:rPr>
              <a:t>B. A player may not lie on the ball or trap it with the crosse longer than necessary to control the ball and pick it up with one continuous motion.</a:t>
            </a:r>
          </a:p>
          <a:p>
            <a:endParaRPr lang="en-US" sz="2400" dirty="0">
              <a:solidFill>
                <a:srgbClr val="00205B"/>
              </a:solidFill>
              <a:latin typeface="Acumin Pro" panose="020B0504020202020204" pitchFamily="34" charset="77"/>
            </a:endParaRP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3412444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baseball, outdoor, person&#10;&#10;Description automatically generated">
            <a:extLst>
              <a:ext uri="{FF2B5EF4-FFF2-40B4-BE49-F238E27FC236}">
                <a16:creationId xmlns:a16="http://schemas.microsoft.com/office/drawing/2014/main" id="{7DDBD88D-75BA-AD86-15EB-5F8D8C6409B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69BC57F0-2C33-9244-AE15-86DE83BC43F8}"/>
              </a:ext>
            </a:extLst>
          </p:cNvPr>
          <p:cNvSpPr txBox="1"/>
          <p:nvPr/>
        </p:nvSpPr>
        <p:spPr>
          <a:xfrm>
            <a:off x="612531" y="44547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POINTS OF EMPHASIS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0" y="1187996"/>
            <a:ext cx="8030308"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RUNNING CLOCK PENALTIES</a:t>
            </a:r>
          </a:p>
        </p:txBody>
      </p:sp>
      <p:sp>
        <p:nvSpPr>
          <p:cNvPr id="4" name="TextBox 3">
            <a:extLst>
              <a:ext uri="{FF2B5EF4-FFF2-40B4-BE49-F238E27FC236}">
                <a16:creationId xmlns:a16="http://schemas.microsoft.com/office/drawing/2014/main" id="{039F203F-102B-144D-879C-D1F5052849EC}"/>
              </a:ext>
            </a:extLst>
          </p:cNvPr>
          <p:cNvSpPr txBox="1"/>
          <p:nvPr/>
        </p:nvSpPr>
        <p:spPr>
          <a:xfrm>
            <a:off x="612530" y="1660981"/>
            <a:ext cx="5188195" cy="1938992"/>
          </a:xfrm>
          <a:prstGeom prst="rect">
            <a:avLst/>
          </a:prstGeom>
          <a:noFill/>
        </p:spPr>
        <p:txBody>
          <a:bodyPr wrap="square" rtlCol="0">
            <a:spAutoFit/>
          </a:bodyPr>
          <a:lstStyle/>
          <a:p>
            <a:r>
              <a:rPr lang="en-US" sz="2400" dirty="0">
                <a:solidFill>
                  <a:srgbClr val="00205B"/>
                </a:solidFill>
                <a:latin typeface="Acumin Pro" panose="020B0504020202020204" pitchFamily="34" charset="77"/>
              </a:rPr>
              <a:t>Under a running clock when a penalty expires during a faceoff period, the player may not reenter the game until the faceoff is completed.</a:t>
            </a: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761634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3B1E1D-C4A8-F541-8AFF-7276F164863D}"/>
              </a:ext>
            </a:extLst>
          </p:cNvPr>
          <p:cNvSpPr txBox="1"/>
          <p:nvPr/>
        </p:nvSpPr>
        <p:spPr>
          <a:xfrm>
            <a:off x="603738" y="2959640"/>
            <a:ext cx="10984523" cy="938719"/>
          </a:xfrm>
          <a:prstGeom prst="rect">
            <a:avLst/>
          </a:prstGeom>
          <a:noFill/>
        </p:spPr>
        <p:txBody>
          <a:bodyPr wrap="square" rtlCol="0">
            <a:spAutoFit/>
          </a:bodyPr>
          <a:lstStyle/>
          <a:p>
            <a:pPr algn="ctr"/>
            <a:r>
              <a:rPr lang="en-US" sz="5500" b="1" spc="300" dirty="0">
                <a:solidFill>
                  <a:schemeClr val="bg1"/>
                </a:solidFill>
                <a:latin typeface="Alt Gothic Comp ATF" panose="020B0608040502040204" pitchFamily="34" charset="0"/>
              </a:rPr>
              <a:t>MAJOR RULES CHANGES AND CLARIFICATIONS </a:t>
            </a:r>
          </a:p>
        </p:txBody>
      </p:sp>
    </p:spTree>
    <p:extLst>
      <p:ext uri="{BB962C8B-B14F-4D97-AF65-F5344CB8AC3E}">
        <p14:creationId xmlns:p14="http://schemas.microsoft.com/office/powerpoint/2010/main" val="3915078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C57F0-2C33-9244-AE15-86DE83BC43F8}"/>
              </a:ext>
            </a:extLst>
          </p:cNvPr>
          <p:cNvSpPr txBox="1"/>
          <p:nvPr/>
        </p:nvSpPr>
        <p:spPr>
          <a:xfrm>
            <a:off x="612531" y="445477"/>
            <a:ext cx="972018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MAJOR RULES CHANGES AND CLARIFICATIONS</a:t>
            </a:r>
          </a:p>
        </p:txBody>
      </p:sp>
      <p:sp>
        <p:nvSpPr>
          <p:cNvPr id="3" name="TextBox 2">
            <a:extLst>
              <a:ext uri="{FF2B5EF4-FFF2-40B4-BE49-F238E27FC236}">
                <a16:creationId xmlns:a16="http://schemas.microsoft.com/office/drawing/2014/main" id="{E1DCAED5-E1D9-364C-B096-035AB6A8F1EB}"/>
              </a:ext>
            </a:extLst>
          </p:cNvPr>
          <p:cNvSpPr txBox="1"/>
          <p:nvPr/>
        </p:nvSpPr>
        <p:spPr>
          <a:xfrm>
            <a:off x="612531" y="1250191"/>
            <a:ext cx="8030308" cy="430887"/>
          </a:xfrm>
          <a:prstGeom prst="rect">
            <a:avLst/>
          </a:prstGeom>
          <a:noFill/>
        </p:spPr>
        <p:txBody>
          <a:bodyPr wrap="square" rtlCol="0">
            <a:spAutoFit/>
          </a:bodyPr>
          <a:lstStyle/>
          <a:p>
            <a:r>
              <a:rPr lang="en-US" sz="2200" b="0" i="0" spc="100" baseline="0" dirty="0">
                <a:solidFill>
                  <a:srgbClr val="C8102E"/>
                </a:solidFill>
                <a:latin typeface="Obvia" panose="02000506040000020004" pitchFamily="50" charset="0"/>
              </a:rPr>
              <a:t>RULE 1-2-1 CONTINUOUS SIDELINES AND END </a:t>
            </a:r>
            <a:r>
              <a:rPr lang="en-US" sz="2200" spc="100" dirty="0">
                <a:solidFill>
                  <a:srgbClr val="C8102E"/>
                </a:solidFill>
                <a:latin typeface="Obvia" panose="02000506040000020004" pitchFamily="50" charset="0"/>
              </a:rPr>
              <a:t>LINE</a:t>
            </a:r>
            <a:r>
              <a:rPr lang="en-US" sz="2200" b="0" i="0" spc="100" baseline="0" dirty="0">
                <a:solidFill>
                  <a:srgbClr val="C8102E"/>
                </a:solidFill>
                <a:latin typeface="Obvia" panose="02000506040000020004" pitchFamily="50" charset="0"/>
              </a:rPr>
              <a:t>  </a:t>
            </a:r>
          </a:p>
        </p:txBody>
      </p:sp>
      <p:sp>
        <p:nvSpPr>
          <p:cNvPr id="5" name="Slide Number Placeholder 2">
            <a:extLst>
              <a:ext uri="{FF2B5EF4-FFF2-40B4-BE49-F238E27FC236}">
                <a16:creationId xmlns:a16="http://schemas.microsoft.com/office/drawing/2014/main" id="{4B4B95D3-D551-7946-AD49-B9AD6A48B3C9}"/>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7" name="TextBox 6">
            <a:extLst>
              <a:ext uri="{FF2B5EF4-FFF2-40B4-BE49-F238E27FC236}">
                <a16:creationId xmlns:a16="http://schemas.microsoft.com/office/drawing/2014/main" id="{88170C13-2AE1-44E9-B99B-A7EDC583974C}"/>
              </a:ext>
            </a:extLst>
          </p:cNvPr>
          <p:cNvSpPr txBox="1"/>
          <p:nvPr/>
        </p:nvSpPr>
        <p:spPr>
          <a:xfrm>
            <a:off x="612530" y="2104108"/>
            <a:ext cx="7388469" cy="369332"/>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endParaRPr lang="en-US" sz="1800" dirty="0">
              <a:effectLst/>
              <a:latin typeface="Acumin Pro" panose="020B050402020202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3CFE9A49-FC0E-427C-9959-F1AEC9466110}"/>
              </a:ext>
            </a:extLst>
          </p:cNvPr>
          <p:cNvSpPr txBox="1"/>
          <p:nvPr/>
        </p:nvSpPr>
        <p:spPr>
          <a:xfrm>
            <a:off x="612531" y="1539198"/>
            <a:ext cx="6093618" cy="4154984"/>
          </a:xfrm>
          <a:prstGeom prst="rect">
            <a:avLst/>
          </a:prstGeom>
          <a:noFill/>
        </p:spPr>
        <p:txBody>
          <a:bodyPr wrap="square">
            <a:spAutoFit/>
          </a:bodyPr>
          <a:lstStyle/>
          <a:p>
            <a:endParaRPr lang="en-US" sz="2400" dirty="0">
              <a:solidFill>
                <a:srgbClr val="00205B"/>
              </a:solidFill>
              <a:latin typeface="Acumin Pro" panose="020B0504020202020204" pitchFamily="34" charset="77"/>
            </a:endParaRP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PENALTY: Failure to have a clearly marked center line that runs the entire width of the field, and continuous sidelines and end lines is an illegal procedure assessed against the home team.</a:t>
            </a:r>
          </a:p>
          <a:p>
            <a:pPr marL="342900" indent="-342900">
              <a:buFont typeface="Arial" panose="020B0604020202020204" pitchFamily="34" charset="0"/>
              <a:buChar char="•"/>
            </a:pPr>
            <a:endParaRPr lang="en-US" sz="2400" dirty="0">
              <a:solidFill>
                <a:srgbClr val="00205B"/>
              </a:solidFill>
              <a:latin typeface="Acumin Pro" panose="020B0504020202020204" pitchFamily="34" charset="77"/>
            </a:endParaRP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RESULT: No faceoff and the away team take the first possession.</a:t>
            </a:r>
          </a:p>
          <a:p>
            <a:endParaRPr lang="en-US" sz="2400" dirty="0">
              <a:solidFill>
                <a:srgbClr val="00205B"/>
              </a:solidFill>
              <a:latin typeface="Acumin Pro" panose="020B0504020202020204" pitchFamily="34" charset="77"/>
            </a:endParaRPr>
          </a:p>
        </p:txBody>
      </p:sp>
      <p:pic>
        <p:nvPicPr>
          <p:cNvPr id="6" name="Picture 5">
            <a:extLst>
              <a:ext uri="{FF2B5EF4-FFF2-40B4-BE49-F238E27FC236}">
                <a16:creationId xmlns:a16="http://schemas.microsoft.com/office/drawing/2014/main" id="{1D38F2F2-D362-4A5C-A4E1-ADEA5E1FB7FB}"/>
              </a:ext>
            </a:extLst>
          </p:cNvPr>
          <p:cNvPicPr>
            <a:picLocks noChangeAspect="1"/>
          </p:cNvPicPr>
          <p:nvPr/>
        </p:nvPicPr>
        <p:blipFill>
          <a:blip r:embed="rId3"/>
          <a:stretch>
            <a:fillRect/>
          </a:stretch>
        </p:blipFill>
        <p:spPr>
          <a:xfrm>
            <a:off x="7682103" y="1344516"/>
            <a:ext cx="3858163" cy="5068007"/>
          </a:xfrm>
          <a:prstGeom prst="rect">
            <a:avLst/>
          </a:prstGeom>
        </p:spPr>
      </p:pic>
    </p:spTree>
    <p:extLst>
      <p:ext uri="{BB962C8B-B14F-4D97-AF65-F5344CB8AC3E}">
        <p14:creationId xmlns:p14="http://schemas.microsoft.com/office/powerpoint/2010/main" val="2083172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965e93-ae8c-442d-9ec4-149738af66dd" xsi:nil="true"/>
    <lcf76f155ced4ddcb4097134ff3c332f xmlns="f4bcc57d-5958-4083-8f93-a1c6c20683a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979953-93D4-4DC4-9B4E-060CC59CE02E}">
  <ds:schemaRefs>
    <ds:schemaRef ds:uri="http://purl.org/dc/terms/"/>
    <ds:schemaRef ds:uri="http://purl.org/dc/dcmitype/"/>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91965e93-ae8c-442d-9ec4-149738af66dd"/>
    <ds:schemaRef ds:uri="f4bcc57d-5958-4083-8f93-a1c6c20683a6"/>
    <ds:schemaRef ds:uri="http://schemas.microsoft.com/office/2006/metadata/properties"/>
  </ds:schemaRefs>
</ds:datastoreItem>
</file>

<file path=customXml/itemProps2.xml><?xml version="1.0" encoding="utf-8"?>
<ds:datastoreItem xmlns:ds="http://schemas.openxmlformats.org/officeDocument/2006/customXml" ds:itemID="{F39D258F-FE9D-4116-BC71-DF58F9B8FC61}">
  <ds:schemaRefs>
    <ds:schemaRef ds:uri="http://schemas.microsoft.com/sharepoint/v3/contenttype/forms"/>
  </ds:schemaRefs>
</ds:datastoreItem>
</file>

<file path=customXml/itemProps3.xml><?xml version="1.0" encoding="utf-8"?>
<ds:datastoreItem xmlns:ds="http://schemas.openxmlformats.org/officeDocument/2006/customXml" ds:itemID="{0271CD64-BD90-4C48-BD5C-79133D9E76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USAL-powerpoint-template</Template>
  <TotalTime>0</TotalTime>
  <Words>1292</Words>
  <Application>Microsoft Office PowerPoint</Application>
  <PresentationFormat>Widescreen</PresentationFormat>
  <Paragraphs>130</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Alt Gothic Comp ATF</vt:lpstr>
      <vt:lpstr>Acumin Pro</vt:lpstr>
      <vt:lpstr>Symbol</vt:lpstr>
      <vt:lpstr>Obvia</vt:lpstr>
      <vt:lpstr>Alt Gothic Comp ATF Blk</vt:lpstr>
      <vt:lpstr>Arial</vt:lpstr>
      <vt:lpstr>Obvia Wide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2022-12-29T23:43:54Z</dcterms:created>
  <dcterms:modified xsi:type="dcterms:W3CDTF">2022-12-29T23:45:43Z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