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4v" ContentType="vide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5" r:id="rId4"/>
  </p:sldMasterIdLst>
  <p:notesMasterIdLst>
    <p:notesMasterId r:id="rId37"/>
  </p:notesMasterIdLst>
  <p:sldIdLst>
    <p:sldId id="256" r:id="rId5"/>
    <p:sldId id="302" r:id="rId6"/>
    <p:sldId id="293" r:id="rId7"/>
    <p:sldId id="333" r:id="rId8"/>
    <p:sldId id="335" r:id="rId9"/>
    <p:sldId id="338" r:id="rId10"/>
    <p:sldId id="336" r:id="rId11"/>
    <p:sldId id="353" r:id="rId12"/>
    <p:sldId id="337" r:id="rId13"/>
    <p:sldId id="334" r:id="rId14"/>
    <p:sldId id="294" r:id="rId15"/>
    <p:sldId id="339" r:id="rId16"/>
    <p:sldId id="340" r:id="rId17"/>
    <p:sldId id="344" r:id="rId18"/>
    <p:sldId id="341" r:id="rId19"/>
    <p:sldId id="343" r:id="rId20"/>
    <p:sldId id="345" r:id="rId21"/>
    <p:sldId id="342" r:id="rId22"/>
    <p:sldId id="346" r:id="rId23"/>
    <p:sldId id="292" r:id="rId24"/>
    <p:sldId id="295" r:id="rId25"/>
    <p:sldId id="298" r:id="rId26"/>
    <p:sldId id="351" r:id="rId27"/>
    <p:sldId id="350" r:id="rId28"/>
    <p:sldId id="347" r:id="rId29"/>
    <p:sldId id="349" r:id="rId30"/>
    <p:sldId id="352" r:id="rId31"/>
    <p:sldId id="355" r:id="rId32"/>
    <p:sldId id="290" r:id="rId33"/>
    <p:sldId id="356" r:id="rId34"/>
    <p:sldId id="357" r:id="rId35"/>
    <p:sldId id="263" r:id="rId36"/>
  </p:sldIdLst>
  <p:sldSz cx="12192000" cy="6858000"/>
  <p:notesSz cx="6858000" cy="9144000"/>
  <p:defaultTextStyle>
    <a:defPPr>
      <a:defRPr lang="en-US"/>
    </a:defPPr>
    <a:lvl1pPr marL="0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33"/>
    <a:srgbClr val="EB581D"/>
    <a:srgbClr val="FF0000"/>
    <a:srgbClr val="FFFF00"/>
    <a:srgbClr val="FFFFFF"/>
    <a:srgbClr val="7030A0"/>
    <a:srgbClr val="92D050"/>
    <a:srgbClr val="FFC000"/>
    <a:srgbClr val="FEBC11"/>
    <a:srgbClr val="0606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  <p:ext uri="{1BD7E111-0CB8-44D6-8891-C1BB2F81B7CC}">
      <p1710:readonlyRecommended xmlns:p1710="http://schemas.microsoft.com/office/powerpoint/2017/10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0C0AEDD-308B-4E52-AEA2-E074DB522594}" v="14" dt="2023-02-21T19:57:11.76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 autoAdjust="0"/>
    <p:restoredTop sz="72033" autoAdjust="0"/>
  </p:normalViewPr>
  <p:slideViewPr>
    <p:cSldViewPr>
      <p:cViewPr varScale="1">
        <p:scale>
          <a:sx n="48" d="100"/>
          <a:sy n="48" d="100"/>
        </p:scale>
        <p:origin x="1340" y="3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98304A-E843-4F2F-B5F8-E4C4C0BB41C2}" type="datetimeFigureOut">
              <a:rPr lang="en-US" smtClean="0"/>
              <a:t>2/22/2023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DDAD16-50DA-43E3-BC96-2660E000B36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2661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RETURNING OFFICIALS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purpose of this curriculum is to give the trainer “talking points” for virtual and/or in-person meetings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Each session is designed to be 45-60m.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Returning officials generally benefit more from discussion rather than rule-by-rule lessons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Use the material as you see fit and use your “style” to make it work for your officials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DDAD16-50DA-43E3-BC96-2660E000B36E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23686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3-PERSON, REFINE YOUR STANDARD POSITION</a:t>
            </a:r>
          </a:p>
          <a:p>
            <a:r>
              <a:rPr lang="en-US" b="1" dirty="0"/>
              <a:t>Dynamic Position – Adjust to the situation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b="1" dirty="0"/>
              <a:t>Lead</a:t>
            </a:r>
          </a:p>
          <a:p>
            <a:pPr marL="0" lvl="0" indent="-9144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Within 1y of GLE</a:t>
            </a:r>
          </a:p>
          <a:p>
            <a:pPr marL="0" lvl="0" indent="-9144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Don’t hang out behind but move to improve angle if needed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b="1" dirty="0"/>
              <a:t>Single</a:t>
            </a:r>
          </a:p>
          <a:p>
            <a:pPr marL="0" lvl="0" indent="-9144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GLE when Lead not there</a:t>
            </a:r>
          </a:p>
          <a:p>
            <a:pPr marL="0" lvl="0" indent="-9144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5y above when Lead is on GLE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b="1" dirty="0"/>
              <a:t>Trail</a:t>
            </a:r>
          </a:p>
          <a:p>
            <a:pPr marL="0" lvl="0" indent="-9144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End of </a:t>
            </a:r>
            <a:r>
              <a:rPr lang="en-US" dirty="0" err="1"/>
              <a:t>wingline</a:t>
            </a:r>
            <a:r>
              <a:rPr lang="en-US" dirty="0"/>
              <a:t> is target</a:t>
            </a:r>
          </a:p>
          <a:p>
            <a:pPr marL="0" lvl="0" indent="-9144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Move around to improve view</a:t>
            </a:r>
          </a:p>
          <a:p>
            <a:pPr marL="0" lvl="0" indent="-9144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Be close enough to sideline to cover OOB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DDAD16-50DA-43E3-BC96-2660E000B36E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83648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TRANSITION TIPS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DDAD16-50DA-43E3-BC96-2660E000B36E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88816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2-PERSON MECHANICS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Trail has to know his limitations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Stay as deep as needed to cover far goal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Some </a:t>
            </a:r>
            <a:r>
              <a:rPr lang="en-US" dirty="0" err="1"/>
              <a:t>offsdes</a:t>
            </a:r>
            <a:r>
              <a:rPr lang="en-US" dirty="0"/>
              <a:t> will be missed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Lead to New Trail needs to see the whole field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Stay wide in high-transition games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DDAD16-50DA-43E3-BC96-2660E000B36E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65563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STAY FOCUSED WHILE RUNNING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Sprint on dead balls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Run with head on a swivel on live balls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Know where the players and coaches are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As single, try and get to the cone BEFORE the restart whistle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DDAD16-50DA-43E3-BC96-2660E000B36E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82467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TRAIL JOGS, LEAD RUNS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Trail goes with the ball and a little behind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Lead gets to the goal and lets ball come to him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DDAD16-50DA-43E3-BC96-2660E000B36E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52585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3-PERSON MECHANICS </a:t>
            </a:r>
            <a:r>
              <a:rPr lang="en-US" b="0" dirty="0"/>
              <a:t>(covered in same detail on the next few slides)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Old Trail to New Lead</a:t>
            </a:r>
          </a:p>
          <a:p>
            <a:pPr marL="895335" lvl="1" indent="-285750">
              <a:buFont typeface="Arial" panose="020B0604020202020204" pitchFamily="34" charset="0"/>
              <a:buChar char="•"/>
            </a:pPr>
            <a:r>
              <a:rPr lang="en-US" b="0" dirty="0"/>
              <a:t>Get 2 lines ahead of ball</a:t>
            </a:r>
          </a:p>
          <a:p>
            <a:pPr marL="895335" lvl="1" indent="-285750">
              <a:buFont typeface="Arial" panose="020B0604020202020204" pitchFamily="34" charset="0"/>
              <a:buChar char="•"/>
            </a:pPr>
            <a:r>
              <a:rPr lang="en-US" b="0" dirty="0"/>
              <a:t>Run, then turn and backpedal to minimize time not looking</a:t>
            </a:r>
          </a:p>
          <a:p>
            <a:pPr marL="895335" lvl="1" indent="-285750">
              <a:buFont typeface="Arial" panose="020B0604020202020204" pitchFamily="34" charset="0"/>
              <a:buChar char="•"/>
            </a:pPr>
            <a:r>
              <a:rPr lang="en-US" b="0" dirty="0"/>
              <a:t>Signal when ball is in box</a:t>
            </a:r>
          </a:p>
          <a:p>
            <a:pPr marL="895335" lvl="1" indent="-285750">
              <a:buFont typeface="Arial" panose="020B0604020202020204" pitchFamily="34" charset="0"/>
              <a:buChar char="•"/>
            </a:pPr>
            <a:r>
              <a:rPr lang="en-US" b="0" dirty="0"/>
              <a:t>Watch subs</a:t>
            </a:r>
          </a:p>
          <a:p>
            <a:pPr marL="895335" lvl="1" indent="-285750">
              <a:buFont typeface="Arial" panose="020B0604020202020204" pitchFamily="34" charset="0"/>
              <a:buChar char="•"/>
            </a:pPr>
            <a:r>
              <a:rPr lang="en-US" b="0" dirty="0"/>
              <a:t>GLE is final spot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b="1" dirty="0"/>
              <a:t>Single</a:t>
            </a:r>
          </a:p>
          <a:p>
            <a:pPr marL="895335" lvl="1" indent="-285750">
              <a:buFont typeface="Arial" panose="020B0604020202020204" pitchFamily="34" charset="0"/>
              <a:buChar char="•"/>
            </a:pPr>
            <a:r>
              <a:rPr lang="en-US" b="0" dirty="0"/>
              <a:t>Get to the cone and be OFF the field, players need to see the cone</a:t>
            </a:r>
          </a:p>
          <a:p>
            <a:pPr marL="895335" lvl="1" indent="-285750">
              <a:buFont typeface="Arial" panose="020B0604020202020204" pitchFamily="34" charset="0"/>
              <a:buChar char="•"/>
            </a:pPr>
            <a:r>
              <a:rPr lang="en-US" b="0" dirty="0"/>
              <a:t>Start the 20s timer on possession or restart</a:t>
            </a:r>
          </a:p>
          <a:p>
            <a:pPr marL="895335" lvl="1" indent="-285750">
              <a:buFont typeface="Arial" panose="020B0604020202020204" pitchFamily="34" charset="0"/>
              <a:buChar char="•"/>
            </a:pPr>
            <a:r>
              <a:rPr lang="en-US" b="0" dirty="0"/>
              <a:t>Let ball come to you at cone and follow in</a:t>
            </a:r>
          </a:p>
          <a:p>
            <a:pPr marL="895335" lvl="1" indent="-285750">
              <a:buFont typeface="Arial" panose="020B0604020202020204" pitchFamily="34" charset="0"/>
              <a:buChar char="•"/>
            </a:pPr>
            <a:r>
              <a:rPr lang="en-US" b="0" dirty="0"/>
              <a:t>Look for trail attackman touching line for offsides</a:t>
            </a:r>
          </a:p>
          <a:p>
            <a:pPr marL="895335" lvl="1" indent="-285750">
              <a:buFont typeface="Arial" panose="020B0604020202020204" pitchFamily="34" charset="0"/>
              <a:buChar char="•"/>
            </a:pPr>
            <a:r>
              <a:rPr lang="en-US" b="0" dirty="0"/>
              <a:t>Settle in somewhere between GLE and 5y.</a:t>
            </a:r>
          </a:p>
          <a:p>
            <a:pPr marL="895335" lvl="1" indent="-285750">
              <a:buFont typeface="Arial" panose="020B0604020202020204" pitchFamily="34" charset="0"/>
              <a:buChar char="•"/>
            </a:pPr>
            <a:r>
              <a:rPr lang="en-US" b="0" dirty="0"/>
              <a:t>Lower level, high transition game, create a higher and wider triangle with Trail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b="1" dirty="0"/>
              <a:t>Old Lead to New Trail</a:t>
            </a:r>
          </a:p>
          <a:p>
            <a:pPr marL="895335" lvl="1" indent="-285750">
              <a:buFont typeface="Arial" panose="020B0604020202020204" pitchFamily="34" charset="0"/>
              <a:buChar char="•"/>
            </a:pPr>
            <a:r>
              <a:rPr lang="en-US" b="0" dirty="0"/>
              <a:t>Crease counts</a:t>
            </a:r>
          </a:p>
          <a:p>
            <a:pPr marL="895335" lvl="1" indent="-285750">
              <a:buFont typeface="Arial" panose="020B0604020202020204" pitchFamily="34" charset="0"/>
              <a:buChar char="•"/>
            </a:pPr>
            <a:r>
              <a:rPr lang="en-US" b="0" dirty="0"/>
              <a:t>Stay with ball or just behind to cover a turnover</a:t>
            </a:r>
          </a:p>
          <a:p>
            <a:pPr marL="895335" lvl="1" indent="-285750">
              <a:buFont typeface="Arial" panose="020B0604020202020204" pitchFamily="34" charset="0"/>
              <a:buChar char="•"/>
            </a:pPr>
            <a:r>
              <a:rPr lang="en-US" b="0" dirty="0"/>
              <a:t>Watch subs</a:t>
            </a:r>
          </a:p>
          <a:p>
            <a:pPr marL="895335" lvl="1" indent="-285750">
              <a:buFont typeface="Arial" panose="020B0604020202020204" pitchFamily="34" charset="0"/>
              <a:buChar char="•"/>
            </a:pPr>
            <a:r>
              <a:rPr lang="en-US" b="0" dirty="0"/>
              <a:t>Check for delayed offsides</a:t>
            </a:r>
          </a:p>
          <a:p>
            <a:pPr marL="895335" lvl="1" indent="-285750">
              <a:buFont typeface="Arial" panose="020B0604020202020204" pitchFamily="34" charset="0"/>
              <a:buChar char="•"/>
            </a:pPr>
            <a:r>
              <a:rPr lang="en-US" b="0" dirty="0"/>
              <a:t>Stay on defensive half of field until you are reasonable sure of a maintained possession</a:t>
            </a:r>
          </a:p>
          <a:p>
            <a:pPr marL="895335" lvl="1" indent="-285750">
              <a:buFont typeface="Arial" panose="020B0604020202020204" pitchFamily="34" charset="0"/>
              <a:buChar char="•"/>
            </a:pPr>
            <a:r>
              <a:rPr lang="en-US" b="0" dirty="0"/>
              <a:t>Be ready to cover Over-and-Back – Know when ball has been touched and OOB is ON</a:t>
            </a:r>
          </a:p>
          <a:p>
            <a:pPr marL="895335" lvl="1" indent="-285750">
              <a:buFont typeface="Arial" panose="020B0604020202020204" pitchFamily="34" charset="0"/>
              <a:buChar char="•"/>
            </a:pPr>
            <a:r>
              <a:rPr lang="en-US" b="0" dirty="0"/>
              <a:t>End of </a:t>
            </a:r>
            <a:r>
              <a:rPr lang="en-US" b="0" dirty="0" err="1"/>
              <a:t>wingline</a:t>
            </a:r>
            <a:r>
              <a:rPr lang="en-US" b="0" dirty="0"/>
              <a:t> is final spot</a:t>
            </a:r>
          </a:p>
          <a:p>
            <a:pPr marL="895335" lvl="1" indent="-285750">
              <a:buFont typeface="Arial" panose="020B0604020202020204" pitchFamily="34" charset="0"/>
              <a:buChar char="•"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DDAD16-50DA-43E3-BC96-2660E000B36E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89359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Trail to New Lead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b="0" dirty="0"/>
              <a:t>Get 2 lines ahead of ball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b="0" dirty="0"/>
              <a:t>Run, then turn and backpedal to minimize time not looking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b="0" dirty="0"/>
              <a:t>Signal when ball is in box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b="0" dirty="0"/>
              <a:t>Watch subs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b="0" dirty="0"/>
              <a:t>GLE is final spot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DDAD16-50DA-43E3-BC96-2660E000B36E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30686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SINGLE SIDE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b="0" dirty="0"/>
              <a:t>Get to the cone and be OFF the field, players need to see the cone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b="0" dirty="0"/>
              <a:t>Start the 20s timer on possession or restart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b="0" dirty="0"/>
              <a:t>Let ball come to you at cone and follow in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b="0" dirty="0"/>
              <a:t>Look for trail attackman touching line for offsides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b="0" dirty="0"/>
              <a:t>Settle in somewhere between GLE and 5y.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b="0" dirty="0"/>
              <a:t>Lower level, high transition game, create a higher and wider triangle with Trail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DDAD16-50DA-43E3-BC96-2660E000B36E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331876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LEAD TO NEW TRAIL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b="0" dirty="0"/>
              <a:t>Crease counts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b="0" dirty="0"/>
              <a:t>Interference w/goalie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b="0" dirty="0"/>
              <a:t>Stay with ball or just behind to cover a turnover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b="0" dirty="0"/>
              <a:t>Watch subs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b="0" dirty="0"/>
              <a:t>Check for delayed offsides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b="0" dirty="0"/>
              <a:t>Stay on defensive half of field until you are reasonable sure of a maintained possession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b="0" dirty="0"/>
              <a:t>Be ready to cover Over-and-Back – Know when ball has been touched and OOB is ON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b="0" dirty="0"/>
              <a:t>End of </a:t>
            </a:r>
            <a:r>
              <a:rPr lang="en-US" b="0" dirty="0" err="1"/>
              <a:t>wingline</a:t>
            </a:r>
            <a:r>
              <a:rPr lang="en-US" b="0" dirty="0"/>
              <a:t> is final spot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DDAD16-50DA-43E3-BC96-2660E000B36E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992477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WORK HARD TO GET WHERE YOU WILL BE NEEDED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Are you in shape?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No substitute for hustle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This is what separates playoff officials from regular </a:t>
            </a:r>
            <a:r>
              <a:rPr lang="en-US"/>
              <a:t>season officials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DDAD16-50DA-43E3-BC96-2660E000B36E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07443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WHAT WILL BE COVERED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Advanced Positioning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Transition Tips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Restarts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DDAD16-50DA-43E3-BC96-2660E000B36E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39147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2-PERSON - BALL STAYS WITH OFFENSE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Trail has sideline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Lead has endline and sideline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Communication is key, especially after penalties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DDAD16-50DA-43E3-BC96-2660E000B36E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185162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2-PERSON - BALL STAYS WITH OFFENSE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Trail has sideline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Lead had endline and sideline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Communication is key, especially after penalties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DDAD16-50DA-43E3-BC96-2660E000B36E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774635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NON-VERBAL COMMUNICATION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Restart official after a dead ball, check with your partners for the go signal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Remember, some restarts do not require waiting</a:t>
            </a:r>
          </a:p>
          <a:p>
            <a:pPr marL="895335" lvl="1" indent="-285750">
              <a:buFont typeface="Arial" panose="020B0604020202020204" pitchFamily="34" charset="0"/>
              <a:buChar char="•"/>
            </a:pPr>
            <a:r>
              <a:rPr lang="en-US" dirty="0"/>
              <a:t>Shots to either team</a:t>
            </a:r>
          </a:p>
          <a:p>
            <a:pPr marL="895335" lvl="1" indent="-285750">
              <a:buFont typeface="Arial" panose="020B0604020202020204" pitchFamily="34" charset="0"/>
              <a:buChar char="•"/>
            </a:pPr>
            <a:r>
              <a:rPr lang="en-US" dirty="0"/>
              <a:t>Turnover in-bounds</a:t>
            </a:r>
          </a:p>
          <a:p>
            <a:pPr marL="895335" lvl="1" indent="-285750">
              <a:buFont typeface="Arial" panose="020B0604020202020204" pitchFamily="34" charset="0"/>
              <a:buChar char="•"/>
            </a:pPr>
            <a:r>
              <a:rPr lang="en-US" dirty="0"/>
              <a:t>Other live ball restarts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DDAD16-50DA-43E3-BC96-2660E000B36E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772283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NON-VERBAL COMMUNICATION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Check the field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Be quick, but don’t rush</a:t>
            </a:r>
          </a:p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DDAD16-50DA-43E3-BC96-2660E000B36E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099262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3-PERSON - BALL STAYS WITH OFFENSE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Trail has near sideline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Lead has endline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Single has far sideline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Communication is key, especially after penalties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DDAD16-50DA-43E3-BC96-2660E000B36E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426970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3-PERSON - BALL GOES TO DEFENSE</a:t>
            </a:r>
          </a:p>
          <a:p>
            <a:pPr marL="285750" marR="0" lvl="0" indent="-28575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Lead has endline and area from </a:t>
            </a:r>
            <a:r>
              <a:rPr lang="en-US" dirty="0" err="1"/>
              <a:t>winglines</a:t>
            </a:r>
            <a:r>
              <a:rPr lang="en-US" dirty="0"/>
              <a:t> back to endline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Single has far sideline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Communication is key, especially after penalties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DDAD16-50DA-43E3-BC96-2660E000B36E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042251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SPEED UP PLAY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We expect the players to be ready, are we ready?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Talk the players in-bounds and to be ready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Give verbal cues before whistle</a:t>
            </a:r>
          </a:p>
          <a:p>
            <a:pPr marL="895335" lvl="1" indent="-285750">
              <a:buFont typeface="Arial" panose="020B0604020202020204" pitchFamily="34" charset="0"/>
              <a:buChar char="•"/>
            </a:pPr>
            <a:r>
              <a:rPr lang="en-US" dirty="0"/>
              <a:t>“Here we go”</a:t>
            </a:r>
          </a:p>
          <a:p>
            <a:pPr marL="895335" lvl="1" indent="-285750">
              <a:buFont typeface="Arial" panose="020B0604020202020204" pitchFamily="34" charset="0"/>
              <a:buChar char="•"/>
            </a:pPr>
            <a:r>
              <a:rPr lang="en-US" dirty="0"/>
              <a:t>“On the hop”</a:t>
            </a:r>
          </a:p>
          <a:p>
            <a:pPr marL="895335" lvl="1" indent="-285750">
              <a:buFont typeface="Arial" panose="020B0604020202020204" pitchFamily="34" charset="0"/>
              <a:buChar char="•"/>
            </a:pPr>
            <a:r>
              <a:rPr lang="en-US" dirty="0"/>
              <a:t>“lets go blue”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DDAD16-50DA-43E3-BC96-2660E000B36E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976263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USE DEAD BALL TIME EFFICIENTLY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Get to your spot and rest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Scan the field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Look for red light/green light from partners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Expect the unexpected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DDAD16-50DA-43E3-BC96-2660E000B36E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127272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SELL YOUR CALLS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chemeClr val="bg1"/>
                </a:solidFill>
              </a:rPr>
              <a:t>Fake it till you make 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chemeClr val="bg1"/>
                </a:solidFill>
              </a:rPr>
              <a:t>If you believe it, they will too!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DDAD16-50DA-43E3-BC96-2660E000B36E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991560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POOR SALESMANSHIP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How long was it before you saw the call?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What was the call? Can you even tell?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DDAD16-50DA-43E3-BC96-2660E000B36E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88866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Alt Gothic Comp ATF" panose="020B0608040502040204" pitchFamily="34" charset="0"/>
              </a:rPr>
              <a:t>ADVANCED POSITIONING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DDAD16-50DA-43E3-BC96-2660E000B36E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05051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EXCELLENT SALESMANSHIP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Any question on this call?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Look at #3.  Can’t believe the call! But he goes with it and starts to get back on defense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DDAD16-50DA-43E3-BC96-2660E000B36E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176349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5086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2-PERSON - REFINE YOUR STANDARD POSITION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/>
              <a:t>2-Person Mechanics are hard on field coverage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/>
              <a:t>Learn to anticipate so you can be in position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/>
              <a:t>Lead - Stay at or just above GLE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/>
              <a:t>Trail – Move inside if the </a:t>
            </a:r>
            <a:r>
              <a:rPr lang="en-US" b="0" dirty="0" err="1"/>
              <a:t>wingline</a:t>
            </a:r>
            <a:r>
              <a:rPr lang="en-US" b="0" dirty="0"/>
              <a:t> to help the lead on any crease calls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DDAD16-50DA-43E3-BC96-2660E000B36E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13650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GOAL ATTEMPT AWARENESS – LEAD OFFICIAL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Learn to understand the player in each game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You can start to see tendencies in offensive sets, body language, “go-to” players, etc.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Learn the defensive slide system and you may be able to see potential fouls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Don’t be afraid to get in there BUT…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You need to be able to get out.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Know your limitations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DDAD16-50DA-43E3-BC96-2660E000B36E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9961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THE GOAL NEEDS COVERAGE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Lead needs to always be thinking of goal coverage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When chasing a CONTESTED endline shot, remember to recover as the ball is whistled back in.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Don’t stay behind GLE, a goal can’t be scored from behind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DDAD16-50DA-43E3-BC96-2660E000B36E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81249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SINGLE RESPONSIBILITIES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Remember to get to the cone in transition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DO NOT block the cone, stand OFF of the field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Let the ball pass and follow it 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Get the early offside, the trail will get any delayed offside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Always count FORWARD twice!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DDAD16-50DA-43E3-BC96-2660E000B36E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44335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TRAIL RESPONSIBILITIES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/>
              <a:t>Be in best position for YOU to get to far goal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/>
              <a:t>Call over and back and let single restart</a:t>
            </a:r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/>
              <a:t>Always help with shooter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DDAD16-50DA-43E3-BC96-2660E000B36E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23958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TEAMWORK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Yo-Yo in and out with each other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Single covers GLE when Lead is out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Look for help on close calls.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Crease Calls</a:t>
            </a:r>
          </a:p>
          <a:p>
            <a:pPr marL="895335" lvl="1" indent="-285750">
              <a:buFont typeface="Arial" panose="020B0604020202020204" pitchFamily="34" charset="0"/>
              <a:buChar char="•"/>
            </a:pPr>
            <a:r>
              <a:rPr lang="en-US" dirty="0"/>
              <a:t>If you see the back, watch for the push</a:t>
            </a:r>
          </a:p>
          <a:p>
            <a:pPr marL="895335" lvl="1" indent="-285750">
              <a:buFont typeface="Arial" panose="020B0604020202020204" pitchFamily="34" charset="0"/>
              <a:buChar char="•"/>
            </a:pPr>
            <a:r>
              <a:rPr lang="en-US" dirty="0"/>
              <a:t>If you see the front, watch the feet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DDAD16-50DA-43E3-BC96-2660E000B36E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09087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12077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hart, box and whisker chart&#10;&#10;Description automatically generated">
            <a:extLst>
              <a:ext uri="{FF2B5EF4-FFF2-40B4-BE49-F238E27FC236}">
                <a16:creationId xmlns:a16="http://schemas.microsoft.com/office/drawing/2014/main" id="{84F0E3EC-D59A-F99D-EB21-08E41F1104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75955" y="1540987"/>
            <a:ext cx="11480800" cy="5202237"/>
          </a:xfrm>
          <a:prstGeom prst="rect">
            <a:avLst/>
          </a:prstGeom>
        </p:spPr>
      </p:pic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39B729B9-AC19-741B-114E-6041D787B99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15" y="5854488"/>
            <a:ext cx="570781" cy="888737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D22BA391-613F-D338-29E9-B61DFB7F3B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700" y="279401"/>
            <a:ext cx="10515600" cy="888737"/>
          </a:xfrm>
          <a:prstGeom prst="rect">
            <a:avLst/>
          </a:prstGeom>
        </p:spPr>
        <p:txBody>
          <a:bodyPr/>
          <a:lstStyle>
            <a:lvl1pPr algn="l">
              <a:defRPr sz="5500" b="1" spc="300">
                <a:solidFill>
                  <a:srgbClr val="00205B"/>
                </a:solidFill>
                <a:latin typeface="Alt Gothic Comp ATF" panose="020B0608040502040204" pitchFamily="34" charset="0"/>
              </a:defRPr>
            </a:lvl1pPr>
          </a:lstStyle>
          <a:p>
            <a:r>
              <a:rPr lang="en-US" dirty="0"/>
              <a:t>INSERT TITLE HERE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C8B4935-F0FF-C5AE-60DC-948E5AD43579}"/>
              </a:ext>
            </a:extLst>
          </p:cNvPr>
          <p:cNvSpPr/>
          <p:nvPr userDrawn="1"/>
        </p:nvSpPr>
        <p:spPr>
          <a:xfrm>
            <a:off x="914400" y="1435179"/>
            <a:ext cx="76200" cy="211613"/>
          </a:xfrm>
          <a:prstGeom prst="rect">
            <a:avLst/>
          </a:prstGeom>
          <a:solidFill>
            <a:srgbClr val="EB581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61F13F1-5F78-690F-860C-7D26C4545B21}"/>
              </a:ext>
            </a:extLst>
          </p:cNvPr>
          <p:cNvSpPr/>
          <p:nvPr userDrawn="1"/>
        </p:nvSpPr>
        <p:spPr>
          <a:xfrm>
            <a:off x="6378255" y="1422479"/>
            <a:ext cx="76200" cy="211613"/>
          </a:xfrm>
          <a:prstGeom prst="rect">
            <a:avLst/>
          </a:prstGeom>
          <a:solidFill>
            <a:srgbClr val="EB581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B9ECEA3-90E3-629B-7BF2-3E8C1EE2D127}"/>
              </a:ext>
            </a:extLst>
          </p:cNvPr>
          <p:cNvSpPr/>
          <p:nvPr userDrawn="1"/>
        </p:nvSpPr>
        <p:spPr>
          <a:xfrm>
            <a:off x="11842110" y="1422479"/>
            <a:ext cx="76200" cy="211613"/>
          </a:xfrm>
          <a:prstGeom prst="rect">
            <a:avLst/>
          </a:prstGeom>
          <a:solidFill>
            <a:srgbClr val="EB581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8EE1025-310D-14AC-17B2-56C5958B1D71}"/>
              </a:ext>
            </a:extLst>
          </p:cNvPr>
          <p:cNvSpPr/>
          <p:nvPr userDrawn="1"/>
        </p:nvSpPr>
        <p:spPr>
          <a:xfrm>
            <a:off x="11842110" y="6087243"/>
            <a:ext cx="76200" cy="211613"/>
          </a:xfrm>
          <a:prstGeom prst="rect">
            <a:avLst/>
          </a:prstGeom>
          <a:solidFill>
            <a:srgbClr val="EB581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D66D990-05F7-18F8-98D4-B239DBFD18BF}"/>
              </a:ext>
            </a:extLst>
          </p:cNvPr>
          <p:cNvSpPr/>
          <p:nvPr userDrawn="1"/>
        </p:nvSpPr>
        <p:spPr>
          <a:xfrm>
            <a:off x="7010400" y="6087243"/>
            <a:ext cx="76200" cy="211613"/>
          </a:xfrm>
          <a:prstGeom prst="rect">
            <a:avLst/>
          </a:prstGeom>
          <a:solidFill>
            <a:srgbClr val="EB581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32C279F-15DF-3AA4-80F2-2C84799EE2CA}"/>
              </a:ext>
            </a:extLst>
          </p:cNvPr>
          <p:cNvSpPr/>
          <p:nvPr userDrawn="1"/>
        </p:nvSpPr>
        <p:spPr>
          <a:xfrm>
            <a:off x="5791200" y="6087243"/>
            <a:ext cx="76200" cy="211613"/>
          </a:xfrm>
          <a:prstGeom prst="rect">
            <a:avLst/>
          </a:prstGeom>
          <a:solidFill>
            <a:srgbClr val="EB581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C5E1E0F-14EA-97DD-B696-CA1746D6618C}"/>
              </a:ext>
            </a:extLst>
          </p:cNvPr>
          <p:cNvSpPr/>
          <p:nvPr userDrawn="1"/>
        </p:nvSpPr>
        <p:spPr>
          <a:xfrm>
            <a:off x="914400" y="6074543"/>
            <a:ext cx="76200" cy="211613"/>
          </a:xfrm>
          <a:prstGeom prst="rect">
            <a:avLst/>
          </a:prstGeom>
          <a:solidFill>
            <a:srgbClr val="EB581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5353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Fiel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/>
          <p:cNvGrpSpPr/>
          <p:nvPr userDrawn="1"/>
        </p:nvGrpSpPr>
        <p:grpSpPr>
          <a:xfrm>
            <a:off x="266700" y="1238928"/>
            <a:ext cx="11696700" cy="5542872"/>
            <a:chOff x="76200" y="624396"/>
            <a:chExt cx="8917995" cy="4157154"/>
          </a:xfrm>
        </p:grpSpPr>
        <p:sp>
          <p:nvSpPr>
            <p:cNvPr id="75" name="Rectangle 74"/>
            <p:cNvSpPr/>
            <p:nvPr/>
          </p:nvSpPr>
          <p:spPr>
            <a:xfrm>
              <a:off x="2909976" y="730240"/>
              <a:ext cx="1626375" cy="3518814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6" name="Rectangle 75"/>
            <p:cNvSpPr/>
            <p:nvPr/>
          </p:nvSpPr>
          <p:spPr>
            <a:xfrm>
              <a:off x="113470" y="730240"/>
              <a:ext cx="2796507" cy="597317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7" name="Rectangle 76"/>
            <p:cNvSpPr/>
            <p:nvPr/>
          </p:nvSpPr>
          <p:spPr>
            <a:xfrm>
              <a:off x="113166" y="3651737"/>
              <a:ext cx="2796810" cy="597317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8" name="Shape 42"/>
            <p:cNvSpPr/>
            <p:nvPr/>
          </p:nvSpPr>
          <p:spPr>
            <a:xfrm>
              <a:off x="76200" y="624396"/>
              <a:ext cx="64172" cy="119937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>
                  <a:solidFill>
                    <a:srgbClr val="FFFFFF"/>
                  </a:solidFill>
                </a:defRPr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79" name="Shape 41"/>
            <p:cNvSpPr/>
            <p:nvPr/>
          </p:nvSpPr>
          <p:spPr>
            <a:xfrm>
              <a:off x="77182" y="4240361"/>
              <a:ext cx="64172" cy="113896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>
                  <a:solidFill>
                    <a:srgbClr val="FFFFFF"/>
                  </a:solidFill>
                </a:defRPr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80" name="Rectangle 79"/>
            <p:cNvSpPr/>
            <p:nvPr/>
          </p:nvSpPr>
          <p:spPr>
            <a:xfrm>
              <a:off x="2814912" y="4248150"/>
              <a:ext cx="1263083" cy="423805"/>
            </a:xfrm>
            <a:prstGeom prst="rect">
              <a:avLst/>
            </a:prstGeom>
            <a:noFill/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1" name="Shape 13"/>
            <p:cNvSpPr/>
            <p:nvPr/>
          </p:nvSpPr>
          <p:spPr>
            <a:xfrm>
              <a:off x="4040352" y="4180771"/>
              <a:ext cx="95921" cy="719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chemeClr val="accent2"/>
            </a:solidFill>
            <a:ln w="9525">
              <a:solidFill>
                <a:schemeClr val="tx1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600">
                  <a:solidFill>
                    <a:srgbClr val="FFFFFF"/>
                  </a:solidFill>
                </a:defRPr>
              </a:pPr>
              <a:endParaRPr kumimoji="0" sz="2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82" name="Shape 35"/>
            <p:cNvSpPr/>
            <p:nvPr/>
          </p:nvSpPr>
          <p:spPr>
            <a:xfrm>
              <a:off x="1075191" y="2276247"/>
              <a:ext cx="462717" cy="450769"/>
            </a:xfrm>
            <a:prstGeom prst="ellipse">
              <a:avLst/>
            </a:prstGeom>
            <a:noFill/>
            <a:ln w="28575" cap="flat">
              <a:solidFill>
                <a:schemeClr val="tx1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>
                  <a:solidFill>
                    <a:srgbClr val="FFFFFF"/>
                  </a:solidFill>
                </a:defRPr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83" name="Shape 36"/>
            <p:cNvSpPr/>
            <p:nvPr/>
          </p:nvSpPr>
          <p:spPr>
            <a:xfrm flipV="1">
              <a:off x="1306549" y="2421056"/>
              <a:ext cx="0" cy="161149"/>
            </a:xfrm>
            <a:prstGeom prst="line">
              <a:avLst/>
            </a:prstGeom>
            <a:noFill/>
            <a:ln w="19050" cap="flat">
              <a:solidFill>
                <a:schemeClr val="tx1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cxnSp>
          <p:nvCxnSpPr>
            <p:cNvPr id="84" name="Straight Connector 83"/>
            <p:cNvCxnSpPr/>
            <p:nvPr/>
          </p:nvCxnSpPr>
          <p:spPr>
            <a:xfrm flipV="1">
              <a:off x="4077995" y="4240361"/>
              <a:ext cx="0" cy="52493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Rectangle 84"/>
            <p:cNvSpPr/>
            <p:nvPr/>
          </p:nvSpPr>
          <p:spPr>
            <a:xfrm>
              <a:off x="113470" y="1328649"/>
              <a:ext cx="2796507" cy="2320590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cxnSp>
          <p:nvCxnSpPr>
            <p:cNvPr id="86" name="Straight Connector 85"/>
            <p:cNvCxnSpPr/>
            <p:nvPr/>
          </p:nvCxnSpPr>
          <p:spPr>
            <a:xfrm flipH="1">
              <a:off x="3720384" y="3651692"/>
              <a:ext cx="813188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 flipH="1">
              <a:off x="3720384" y="1327557"/>
              <a:ext cx="813188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>
              <a:cxnSpLocks/>
            </p:cNvCxnSpPr>
            <p:nvPr/>
          </p:nvCxnSpPr>
          <p:spPr>
            <a:xfrm flipH="1">
              <a:off x="4077995" y="4672860"/>
              <a:ext cx="913928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Rectangle 89"/>
            <p:cNvSpPr/>
            <p:nvPr/>
          </p:nvSpPr>
          <p:spPr>
            <a:xfrm flipH="1">
              <a:off x="4534044" y="730240"/>
              <a:ext cx="1626375" cy="3518814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1" name="Rectangle 90"/>
            <p:cNvSpPr/>
            <p:nvPr/>
          </p:nvSpPr>
          <p:spPr>
            <a:xfrm flipH="1">
              <a:off x="6160418" y="730240"/>
              <a:ext cx="2796507" cy="597317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2" name="Rectangle 91"/>
            <p:cNvSpPr/>
            <p:nvPr/>
          </p:nvSpPr>
          <p:spPr>
            <a:xfrm flipH="1">
              <a:off x="6160419" y="3651737"/>
              <a:ext cx="2796810" cy="597317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3" name="Shape 42"/>
            <p:cNvSpPr/>
            <p:nvPr/>
          </p:nvSpPr>
          <p:spPr>
            <a:xfrm flipH="1">
              <a:off x="8930023" y="624396"/>
              <a:ext cx="64172" cy="119937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>
                  <a:solidFill>
                    <a:srgbClr val="FFFFFF"/>
                  </a:solidFill>
                </a:defRPr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94" name="Shape 41"/>
            <p:cNvSpPr/>
            <p:nvPr/>
          </p:nvSpPr>
          <p:spPr>
            <a:xfrm flipH="1">
              <a:off x="8929041" y="4240361"/>
              <a:ext cx="64172" cy="113896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>
                  <a:solidFill>
                    <a:srgbClr val="FFFFFF"/>
                  </a:solidFill>
                </a:defRPr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95" name="Rectangle 94"/>
            <p:cNvSpPr/>
            <p:nvPr/>
          </p:nvSpPr>
          <p:spPr>
            <a:xfrm flipH="1">
              <a:off x="4991923" y="4249055"/>
              <a:ext cx="1263083" cy="423805"/>
            </a:xfrm>
            <a:prstGeom prst="rect">
              <a:avLst/>
            </a:prstGeom>
            <a:noFill/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6" name="Shape 13"/>
            <p:cNvSpPr/>
            <p:nvPr/>
          </p:nvSpPr>
          <p:spPr>
            <a:xfrm flipH="1">
              <a:off x="4943961" y="4184677"/>
              <a:ext cx="95921" cy="719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chemeClr val="accent2"/>
            </a:solidFill>
            <a:ln w="9525">
              <a:solidFill>
                <a:schemeClr val="tx1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600">
                  <a:solidFill>
                    <a:srgbClr val="FFFFFF"/>
                  </a:solidFill>
                </a:defRPr>
              </a:pPr>
              <a:endParaRPr kumimoji="0" sz="2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97" name="Shape 35"/>
            <p:cNvSpPr/>
            <p:nvPr/>
          </p:nvSpPr>
          <p:spPr>
            <a:xfrm flipH="1">
              <a:off x="7532487" y="2276247"/>
              <a:ext cx="462717" cy="450769"/>
            </a:xfrm>
            <a:prstGeom prst="ellipse">
              <a:avLst/>
            </a:prstGeom>
            <a:noFill/>
            <a:ln w="28575" cap="flat">
              <a:solidFill>
                <a:schemeClr val="tx1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>
                  <a:solidFill>
                    <a:srgbClr val="FFFFFF"/>
                  </a:solidFill>
                </a:defRPr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98" name="Shape 36"/>
            <p:cNvSpPr/>
            <p:nvPr/>
          </p:nvSpPr>
          <p:spPr>
            <a:xfrm flipH="1" flipV="1">
              <a:off x="7763846" y="2421056"/>
              <a:ext cx="0" cy="161149"/>
            </a:xfrm>
            <a:prstGeom prst="line">
              <a:avLst/>
            </a:prstGeom>
            <a:noFill/>
            <a:ln w="19050" cap="flat">
              <a:solidFill>
                <a:schemeClr val="tx1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cxnSp>
          <p:nvCxnSpPr>
            <p:cNvPr id="99" name="Straight Connector 98"/>
            <p:cNvCxnSpPr/>
            <p:nvPr/>
          </p:nvCxnSpPr>
          <p:spPr>
            <a:xfrm flipH="1" flipV="1">
              <a:off x="4992395" y="4256618"/>
              <a:ext cx="0" cy="52493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Rectangle 99"/>
            <p:cNvSpPr/>
            <p:nvPr/>
          </p:nvSpPr>
          <p:spPr>
            <a:xfrm flipH="1">
              <a:off x="6160418" y="1328649"/>
              <a:ext cx="2796507" cy="2320590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cxnSp>
          <p:nvCxnSpPr>
            <p:cNvPr id="101" name="Straight Connector 100"/>
            <p:cNvCxnSpPr/>
            <p:nvPr/>
          </p:nvCxnSpPr>
          <p:spPr>
            <a:xfrm>
              <a:off x="4536823" y="3651692"/>
              <a:ext cx="813188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/>
            <p:cNvCxnSpPr/>
            <p:nvPr/>
          </p:nvCxnSpPr>
          <p:spPr>
            <a:xfrm>
              <a:off x="4536823" y="1327557"/>
              <a:ext cx="813188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4" name="Shape 39"/>
            <p:cNvSpPr/>
            <p:nvPr/>
          </p:nvSpPr>
          <p:spPr>
            <a:xfrm>
              <a:off x="4487571" y="624396"/>
              <a:ext cx="70848" cy="125745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>
                  <a:solidFill>
                    <a:srgbClr val="FFFFFF"/>
                  </a:solidFill>
                </a:defRPr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105" name="Rectangle 104"/>
            <p:cNvSpPr/>
            <p:nvPr/>
          </p:nvSpPr>
          <p:spPr>
            <a:xfrm>
              <a:off x="4516358" y="2451713"/>
              <a:ext cx="39979" cy="99837"/>
            </a:xfrm>
            <a:prstGeom prst="rect">
              <a:avLst/>
            </a:prstGeom>
            <a:solidFill>
              <a:srgbClr val="C00000"/>
            </a:solidFill>
            <a:ln w="285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0B1D2773-73BE-A35C-8167-3038DDA0DF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700" y="279401"/>
            <a:ext cx="10515600" cy="888737"/>
          </a:xfrm>
          <a:prstGeom prst="rect">
            <a:avLst/>
          </a:prstGeom>
        </p:spPr>
        <p:txBody>
          <a:bodyPr/>
          <a:lstStyle>
            <a:lvl1pPr algn="l">
              <a:defRPr sz="5500" b="1" spc="300">
                <a:solidFill>
                  <a:srgbClr val="00205B"/>
                </a:solidFill>
                <a:latin typeface="Alt Gothic Comp ATF" panose="020B0608040502040204" pitchFamily="34" charset="0"/>
              </a:defRPr>
            </a:lvl1pPr>
          </a:lstStyle>
          <a:p>
            <a:r>
              <a:rPr lang="en-US" dirty="0"/>
              <a:t>INSERT TITLE HERE</a:t>
            </a:r>
          </a:p>
        </p:txBody>
      </p:sp>
    </p:spTree>
    <p:extLst>
      <p:ext uri="{BB962C8B-B14F-4D97-AF65-F5344CB8AC3E}">
        <p14:creationId xmlns:p14="http://schemas.microsoft.com/office/powerpoint/2010/main" val="38065491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91061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95340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574D93A6-6CCD-F71F-DF6A-28014F99D66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1115" y="5854488"/>
            <a:ext cx="570781" cy="888737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DCB9917-8E31-1723-3D3B-65864789CC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700" y="279401"/>
            <a:ext cx="10515600" cy="888737"/>
          </a:xfrm>
          <a:prstGeom prst="rect">
            <a:avLst/>
          </a:prstGeom>
        </p:spPr>
        <p:txBody>
          <a:bodyPr/>
          <a:lstStyle>
            <a:lvl1pPr algn="l">
              <a:defRPr sz="5500" b="1" spc="300">
                <a:solidFill>
                  <a:srgbClr val="00205B"/>
                </a:solidFill>
                <a:latin typeface="Alt Gothic Comp ATF" panose="020B0608040502040204" pitchFamily="34" charset="0"/>
              </a:defRPr>
            </a:lvl1pPr>
          </a:lstStyle>
          <a:p>
            <a:r>
              <a:rPr lang="en-US" dirty="0"/>
              <a:t>INSERT TITLE HERE</a:t>
            </a:r>
          </a:p>
        </p:txBody>
      </p:sp>
    </p:spTree>
    <p:extLst>
      <p:ext uri="{BB962C8B-B14F-4D97-AF65-F5344CB8AC3E}">
        <p14:creationId xmlns:p14="http://schemas.microsoft.com/office/powerpoint/2010/main" val="19440296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B03D0FE7-F1D7-957A-D51F-CF9B841B10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1115" y="5854488"/>
            <a:ext cx="570781" cy="888737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A6D4220-4E16-B0F7-5C62-207D1C95A7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700" y="279401"/>
            <a:ext cx="10515600" cy="888737"/>
          </a:xfrm>
          <a:prstGeom prst="rect">
            <a:avLst/>
          </a:prstGeom>
        </p:spPr>
        <p:txBody>
          <a:bodyPr/>
          <a:lstStyle>
            <a:lvl1pPr algn="l">
              <a:defRPr sz="5500" b="1" spc="300">
                <a:solidFill>
                  <a:srgbClr val="00205B"/>
                </a:solidFill>
                <a:latin typeface="Alt Gothic Comp ATF" panose="020B0608040502040204" pitchFamily="34" charset="0"/>
              </a:defRPr>
            </a:lvl1pPr>
          </a:lstStyle>
          <a:p>
            <a:r>
              <a:rPr lang="en-US" dirty="0"/>
              <a:t>INSERT TITLE HERE</a:t>
            </a:r>
          </a:p>
        </p:txBody>
      </p:sp>
    </p:spTree>
    <p:extLst>
      <p:ext uri="{BB962C8B-B14F-4D97-AF65-F5344CB8AC3E}">
        <p14:creationId xmlns:p14="http://schemas.microsoft.com/office/powerpoint/2010/main" val="15000324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0">
            <a:extLst>
              <a:ext uri="{FF2B5EF4-FFF2-40B4-BE49-F238E27FC236}">
                <a16:creationId xmlns:a16="http://schemas.microsoft.com/office/drawing/2014/main" id="{AF05F462-79C5-2DFC-E0CD-466CAFC2641D}"/>
              </a:ext>
            </a:extLst>
          </p:cNvPr>
          <p:cNvSpPr txBox="1">
            <a:spLocks/>
          </p:cNvSpPr>
          <p:nvPr userDrawn="1"/>
        </p:nvSpPr>
        <p:spPr>
          <a:xfrm>
            <a:off x="0" y="2984633"/>
            <a:ext cx="12192000" cy="88873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5500" b="1" dirty="0">
              <a:solidFill>
                <a:schemeClr val="bg1"/>
              </a:solidFill>
              <a:latin typeface="Alt Gothic Comp ATF" panose="020B0608040502040204" pitchFamily="34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328FB1A-81A9-1B1B-50B7-814DBF4721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210586"/>
            <a:ext cx="10515600" cy="662783"/>
          </a:xfrm>
          <a:prstGeom prst="rect">
            <a:avLst/>
          </a:prstGeom>
        </p:spPr>
        <p:txBody>
          <a:bodyPr/>
          <a:lstStyle>
            <a:lvl1pPr>
              <a:defRPr sz="5500"/>
            </a:lvl1pPr>
          </a:lstStyle>
          <a:p>
            <a:pPr algn="ctr"/>
            <a:r>
              <a:rPr lang="en-US" sz="4400" b="1" dirty="0">
                <a:solidFill>
                  <a:schemeClr val="bg1"/>
                </a:solidFill>
                <a:latin typeface="Alt Gothic Comp ATF" panose="020B0608040502040204" pitchFamily="34" charset="0"/>
              </a:rPr>
              <a:t>MOTION FOULS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9E9C6494-B404-9A17-017A-D06B9DA03C9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14" y="5770621"/>
            <a:ext cx="587263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3144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31191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rectangle&#10;&#10;Description automatically generated">
            <a:extLst>
              <a:ext uri="{FF2B5EF4-FFF2-40B4-BE49-F238E27FC236}">
                <a16:creationId xmlns:a16="http://schemas.microsoft.com/office/drawing/2014/main" id="{EED0D07D-3451-224A-A6EE-CD4426839D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30625" t="6666" r="30000" b="7778"/>
          <a:stretch/>
        </p:blipFill>
        <p:spPr>
          <a:xfrm>
            <a:off x="3733800" y="990600"/>
            <a:ext cx="4800600" cy="5867400"/>
          </a:xfrm>
          <a:prstGeom prst="rect">
            <a:avLst/>
          </a:prstGeom>
        </p:spPr>
      </p:pic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9A00E485-F015-013E-19D0-884C4D97FC6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15" y="5854488"/>
            <a:ext cx="570781" cy="888737"/>
          </a:xfrm>
          <a:prstGeom prst="rect">
            <a:avLst/>
          </a:prstGeom>
        </p:spPr>
      </p:pic>
      <p:sp>
        <p:nvSpPr>
          <p:cNvPr id="4" name="Title 2">
            <a:extLst>
              <a:ext uri="{FF2B5EF4-FFF2-40B4-BE49-F238E27FC236}">
                <a16:creationId xmlns:a16="http://schemas.microsoft.com/office/drawing/2014/main" id="{C188E993-AC4C-7F16-2316-A5A98F4B25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700" y="279401"/>
            <a:ext cx="10515600" cy="888737"/>
          </a:xfrm>
          <a:prstGeom prst="rect">
            <a:avLst/>
          </a:prstGeom>
        </p:spPr>
        <p:txBody>
          <a:bodyPr/>
          <a:lstStyle>
            <a:lvl1pPr algn="l">
              <a:defRPr sz="5500" b="1" spc="300">
                <a:solidFill>
                  <a:srgbClr val="00205B"/>
                </a:solidFill>
                <a:latin typeface="Alt Gothic Comp ATF" panose="020B0608040502040204" pitchFamily="34" charset="0"/>
              </a:defRPr>
            </a:lvl1pPr>
          </a:lstStyle>
          <a:p>
            <a:r>
              <a:rPr lang="en-US" dirty="0"/>
              <a:t>INSERT TITLE HERE</a:t>
            </a:r>
          </a:p>
        </p:txBody>
      </p:sp>
    </p:spTree>
    <p:extLst>
      <p:ext uri="{BB962C8B-B14F-4D97-AF65-F5344CB8AC3E}">
        <p14:creationId xmlns:p14="http://schemas.microsoft.com/office/powerpoint/2010/main" val="28312008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Field Vertical Goal Dow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 userDrawn="1"/>
        </p:nvGrpSpPr>
        <p:grpSpPr>
          <a:xfrm>
            <a:off x="1256833" y="1544456"/>
            <a:ext cx="9678333" cy="5019151"/>
            <a:chOff x="161539" y="314658"/>
            <a:chExt cx="8787756" cy="4478404"/>
          </a:xfrm>
        </p:grpSpPr>
        <p:sp>
          <p:nvSpPr>
            <p:cNvPr id="23" name="Rectangle 22"/>
            <p:cNvSpPr/>
            <p:nvPr/>
          </p:nvSpPr>
          <p:spPr>
            <a:xfrm flipV="1">
              <a:off x="7380744" y="1948966"/>
              <a:ext cx="1420407" cy="2803762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 flipV="1">
              <a:off x="1694239" y="1948966"/>
              <a:ext cx="5686506" cy="2803762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 flipV="1">
              <a:off x="277476" y="1948966"/>
              <a:ext cx="1416763" cy="2803762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" name="Shape 35"/>
            <p:cNvSpPr/>
            <p:nvPr/>
          </p:nvSpPr>
          <p:spPr>
            <a:xfrm flipV="1">
              <a:off x="4248329" y="3184851"/>
              <a:ext cx="762000" cy="734352"/>
            </a:xfrm>
            <a:prstGeom prst="ellipse">
              <a:avLst/>
            </a:prstGeom>
            <a:noFill/>
            <a:ln w="44450" cap="flat">
              <a:solidFill>
                <a:schemeClr val="tx1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>
                  <a:solidFill>
                    <a:srgbClr val="FFFFFF"/>
                  </a:solidFill>
                </a:defRPr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cxnSp>
          <p:nvCxnSpPr>
            <p:cNvPr id="27" name="Straight Connector 26"/>
            <p:cNvCxnSpPr/>
            <p:nvPr/>
          </p:nvCxnSpPr>
          <p:spPr>
            <a:xfrm flipV="1">
              <a:off x="4508076" y="3552027"/>
              <a:ext cx="242507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Rectangle 27"/>
            <p:cNvSpPr/>
            <p:nvPr/>
          </p:nvSpPr>
          <p:spPr>
            <a:xfrm flipV="1">
              <a:off x="277476" y="353525"/>
              <a:ext cx="8523676" cy="1595441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cxnSp>
          <p:nvCxnSpPr>
            <p:cNvPr id="29" name="Straight Connector 28"/>
            <p:cNvCxnSpPr/>
            <p:nvPr/>
          </p:nvCxnSpPr>
          <p:spPr>
            <a:xfrm flipV="1">
              <a:off x="1708581" y="353525"/>
              <a:ext cx="0" cy="76065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flipV="1">
              <a:off x="7382664" y="353525"/>
              <a:ext cx="0" cy="76065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Rectangle 32"/>
            <p:cNvSpPr/>
            <p:nvPr/>
          </p:nvSpPr>
          <p:spPr>
            <a:xfrm rot="16200000" flipV="1">
              <a:off x="4606469" y="304011"/>
              <a:ext cx="45720" cy="99837"/>
            </a:xfrm>
            <a:prstGeom prst="rect">
              <a:avLst/>
            </a:prstGeom>
            <a:solidFill>
              <a:srgbClr val="C00000"/>
            </a:solidFill>
            <a:ln w="285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4" name="Shape 41"/>
            <p:cNvSpPr/>
            <p:nvPr/>
          </p:nvSpPr>
          <p:spPr>
            <a:xfrm rot="16200000" flipV="1">
              <a:off x="8839449" y="278200"/>
              <a:ext cx="73387" cy="146304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>
                  <a:solidFill>
                    <a:srgbClr val="FFFFFF"/>
                  </a:solidFill>
                </a:defRPr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35" name="Isosceles Triangle 34"/>
            <p:cNvSpPr/>
            <p:nvPr/>
          </p:nvSpPr>
          <p:spPr>
            <a:xfrm rot="5400000" flipV="1">
              <a:off x="159277" y="736112"/>
              <a:ext cx="135372" cy="130848"/>
            </a:xfrm>
            <a:prstGeom prst="triangl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6" name="Shape 41"/>
            <p:cNvSpPr/>
            <p:nvPr userDrawn="1"/>
          </p:nvSpPr>
          <p:spPr>
            <a:xfrm rot="16200000" flipV="1">
              <a:off x="8825679" y="4683216"/>
              <a:ext cx="73387" cy="146304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>
                  <a:solidFill>
                    <a:srgbClr val="FFFFFF"/>
                  </a:solidFill>
                </a:defRPr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37" name="Shape 41"/>
            <p:cNvSpPr/>
            <p:nvPr userDrawn="1"/>
          </p:nvSpPr>
          <p:spPr>
            <a:xfrm rot="5400000" flipV="1">
              <a:off x="197998" y="4683217"/>
              <a:ext cx="73387" cy="146304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>
                  <a:solidFill>
                    <a:srgbClr val="FFFFFF"/>
                  </a:solidFill>
                </a:defRPr>
              </a:pP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5" name="Title 4">
            <a:extLst>
              <a:ext uri="{FF2B5EF4-FFF2-40B4-BE49-F238E27FC236}">
                <a16:creationId xmlns:a16="http://schemas.microsoft.com/office/drawing/2014/main" id="{7CED0E42-7537-0DFB-AEE5-BECDC199F6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8600" y="294393"/>
            <a:ext cx="10515600" cy="774812"/>
          </a:xfrm>
          <a:prstGeom prst="rect">
            <a:avLst/>
          </a:prstGeom>
        </p:spPr>
        <p:txBody>
          <a:bodyPr/>
          <a:lstStyle>
            <a:lvl1pPr>
              <a:defRPr sz="5500" b="1">
                <a:solidFill>
                  <a:srgbClr val="00206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D4B7B4BD-7D0A-3DD8-D0EF-9AB91E559BB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1115" y="5854488"/>
            <a:ext cx="570781" cy="888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2471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0318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6" r:id="rId8"/>
    <p:sldLayoutId id="2147483657" r:id="rId9"/>
    <p:sldLayoutId id="2147483677" r:id="rId10"/>
    <p:sldLayoutId id="2147483656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2.png"/><Relationship Id="rId5" Type="http://schemas.openxmlformats.org/officeDocument/2006/relationships/image" Target="../media/image19.jpe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12.png"/><Relationship Id="rId5" Type="http://schemas.openxmlformats.org/officeDocument/2006/relationships/image" Target="../media/image20.jpe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12.png"/><Relationship Id="rId5" Type="http://schemas.openxmlformats.org/officeDocument/2006/relationships/image" Target="../media/image21.jpe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12.png"/><Relationship Id="rId5" Type="http://schemas.openxmlformats.org/officeDocument/2006/relationships/image" Target="../media/image22.jp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2.png"/><Relationship Id="rId5" Type="http://schemas.openxmlformats.org/officeDocument/2006/relationships/image" Target="../media/image13.jpe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9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7.m4v"/><Relationship Id="rId1" Type="http://schemas.microsoft.com/office/2007/relationships/media" Target="../media/media17.m4v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2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8.mp4"/><Relationship Id="rId1" Type="http://schemas.microsoft.com/office/2007/relationships/media" Target="../media/media18.mp4"/><Relationship Id="rId5" Type="http://schemas.openxmlformats.org/officeDocument/2006/relationships/image" Target="../media/image33.png"/><Relationship Id="rId4" Type="http://schemas.openxmlformats.org/officeDocument/2006/relationships/notesSlide" Target="../notesSlides/notesSlide3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2.png"/><Relationship Id="rId5" Type="http://schemas.openxmlformats.org/officeDocument/2006/relationships/image" Target="../media/image14.jpe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2.png"/><Relationship Id="rId5" Type="http://schemas.openxmlformats.org/officeDocument/2006/relationships/image" Target="../media/image15.jpe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2.png"/><Relationship Id="rId5" Type="http://schemas.openxmlformats.org/officeDocument/2006/relationships/image" Target="../media/image16.jp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2.png"/><Relationship Id="rId5" Type="http://schemas.openxmlformats.org/officeDocument/2006/relationships/image" Target="../media/image17.jpe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2.png"/><Relationship Id="rId5" Type="http://schemas.openxmlformats.org/officeDocument/2006/relationships/image" Target="../media/image18.jpe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2">
            <a:extLst>
              <a:ext uri="{FF2B5EF4-FFF2-40B4-BE49-F238E27FC236}">
                <a16:creationId xmlns:a16="http://schemas.microsoft.com/office/drawing/2014/main" id="{A74DE185-6BDC-F820-5C41-CC4EA1D16D92}"/>
              </a:ext>
            </a:extLst>
          </p:cNvPr>
          <p:cNvSpPr txBox="1"/>
          <p:nvPr/>
        </p:nvSpPr>
        <p:spPr>
          <a:xfrm>
            <a:off x="180225" y="102141"/>
            <a:ext cx="11630775" cy="93871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500" b="1" i="0" spc="300" dirty="0">
                <a:solidFill>
                  <a:schemeClr val="bg1"/>
                </a:solidFill>
                <a:latin typeface="Alt Gothic Comp ATF"/>
              </a:rPr>
              <a:t>RETURNING OFFICIALS – SESSION 2</a:t>
            </a:r>
            <a:endParaRPr lang="en-US" sz="5500" b="1" i="0" spc="300" dirty="0">
              <a:solidFill>
                <a:schemeClr val="bg1"/>
              </a:solidFill>
              <a:latin typeface="Alt Gothic Comp ATF" panose="020B0608040502040204" pitchFamily="34" charset="7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2C3CD5B-77BC-D9D8-A87A-F6DAEBCDE022}"/>
              </a:ext>
            </a:extLst>
          </p:cNvPr>
          <p:cNvSpPr txBox="1"/>
          <p:nvPr/>
        </p:nvSpPr>
        <p:spPr>
          <a:xfrm>
            <a:off x="180225" y="891971"/>
            <a:ext cx="62889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pc="100" dirty="0">
                <a:solidFill>
                  <a:srgbClr val="97999B"/>
                </a:solidFill>
                <a:latin typeface="Obvia Wide Medium" panose="02000503040000020004" pitchFamily="2" charset="77"/>
              </a:rPr>
              <a:t>MENS OFFICIALS DEVELOPMENT  </a:t>
            </a:r>
            <a:r>
              <a:rPr lang="en-US" i="0" spc="100" baseline="0" dirty="0">
                <a:solidFill>
                  <a:srgbClr val="97999B"/>
                </a:solidFill>
                <a:latin typeface="Obvia Wide Medium" panose="02000503040000020004" pitchFamily="2" charset="77"/>
              </a:rPr>
              <a:t>|  2023 SEASON</a:t>
            </a:r>
          </a:p>
        </p:txBody>
      </p:sp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0FC5B8E5-23B7-1240-964A-CD4CE533A4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325000" t="-160938" r="-325000" b="-160938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876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27"/>
    </mc:Choice>
    <mc:Fallback xmlns="">
      <p:transition spd="slow" advTm="115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0772D0D-2C1B-4A41-AB1C-BEE42B19BC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3-PERSON, REFINE YOUR SETTLED POSITION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51D51F6-CA47-46FC-B8C3-FBE092A8DC50}"/>
              </a:ext>
            </a:extLst>
          </p:cNvPr>
          <p:cNvCxnSpPr>
            <a:cxnSpLocks/>
          </p:cNvCxnSpPr>
          <p:nvPr/>
        </p:nvCxnSpPr>
        <p:spPr>
          <a:xfrm>
            <a:off x="1066800" y="4950467"/>
            <a:ext cx="10058400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9BBBC40B-AB0F-4586-83A2-FA079BE87062}"/>
              </a:ext>
            </a:extLst>
          </p:cNvPr>
          <p:cNvSpPr/>
          <p:nvPr/>
        </p:nvSpPr>
        <p:spPr>
          <a:xfrm>
            <a:off x="2844800" y="2311400"/>
            <a:ext cx="711200" cy="711200"/>
          </a:xfrm>
          <a:prstGeom prst="ellipse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T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E8AF4C6-14FC-454D-8D4C-903C47396627}"/>
              </a:ext>
            </a:extLst>
          </p:cNvPr>
          <p:cNvSpPr/>
          <p:nvPr/>
        </p:nvSpPr>
        <p:spPr>
          <a:xfrm>
            <a:off x="3556000" y="1593851"/>
            <a:ext cx="711200" cy="711200"/>
          </a:xfrm>
          <a:prstGeom prst="ellipse">
            <a:avLst/>
          </a:prstGeom>
          <a:solidFill>
            <a:srgbClr val="66FF33">
              <a:alpha val="50196"/>
            </a:srgb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T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54CCF4E-0038-4CEC-AB98-2FD3D44BD47E}"/>
              </a:ext>
            </a:extLst>
          </p:cNvPr>
          <p:cNvSpPr/>
          <p:nvPr/>
        </p:nvSpPr>
        <p:spPr>
          <a:xfrm>
            <a:off x="3200400" y="4963167"/>
            <a:ext cx="711200" cy="711200"/>
          </a:xfrm>
          <a:prstGeom prst="ellipse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L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BBB02AA-49DA-4D69-B985-82B81DABE410}"/>
              </a:ext>
            </a:extLst>
          </p:cNvPr>
          <p:cNvSpPr/>
          <p:nvPr/>
        </p:nvSpPr>
        <p:spPr>
          <a:xfrm>
            <a:off x="4018517" y="4640523"/>
            <a:ext cx="711200" cy="711200"/>
          </a:xfrm>
          <a:prstGeom prst="ellipse">
            <a:avLst/>
          </a:prstGeom>
          <a:solidFill>
            <a:srgbClr val="66FF33">
              <a:alpha val="50196"/>
            </a:srgb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L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CF191CFD-6094-4F42-92C4-3C923FE005F0}"/>
              </a:ext>
            </a:extLst>
          </p:cNvPr>
          <p:cNvSpPr/>
          <p:nvPr/>
        </p:nvSpPr>
        <p:spPr>
          <a:xfrm>
            <a:off x="8636000" y="3989573"/>
            <a:ext cx="711200" cy="711200"/>
          </a:xfrm>
          <a:prstGeom prst="ellipse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S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0F4B7A99-8A8F-4E7F-9D4A-26566959E8DB}"/>
              </a:ext>
            </a:extLst>
          </p:cNvPr>
          <p:cNvSpPr/>
          <p:nvPr/>
        </p:nvSpPr>
        <p:spPr>
          <a:xfrm>
            <a:off x="7732232" y="4284923"/>
            <a:ext cx="711200" cy="711200"/>
          </a:xfrm>
          <a:prstGeom prst="ellipse">
            <a:avLst/>
          </a:prstGeom>
          <a:solidFill>
            <a:srgbClr val="66FF33">
              <a:alpha val="50196"/>
            </a:srgb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AA7D204-1B6F-E3F6-0AC7-E5BC614AC41C}"/>
              </a:ext>
            </a:extLst>
          </p:cNvPr>
          <p:cNvSpPr txBox="1"/>
          <p:nvPr/>
        </p:nvSpPr>
        <p:spPr>
          <a:xfrm>
            <a:off x="266700" y="927552"/>
            <a:ext cx="1091305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b="1" i="0" spc="100" baseline="0" dirty="0">
                <a:solidFill>
                  <a:srgbClr val="C8102E"/>
                </a:solidFill>
                <a:latin typeface="Obvia" panose="02000503040000020004"/>
                <a:cs typeface="Obvia Wide Medium" panose="020B0604020202020204" charset="0"/>
              </a:rPr>
              <a:t>DYNAMIC POSITIONING</a:t>
            </a: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56454D2E-B9A6-90B4-6FBA-8F5EE55B6E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193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422"/>
    </mc:Choice>
    <mc:Fallback xmlns="">
      <p:transition spd="slow" advTm="604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AE15428-A27E-4CB7-9460-6E11388F1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TRANSITION TIPS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4FB4B153-7A4F-1881-65F8-7EDA1A36F3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995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1"/>
    </mc:Choice>
    <mc:Fallback xmlns="">
      <p:transition spd="slow" advTm="32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0772D0D-2C1B-4A41-AB1C-BEE42B19BC0A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2-PERSON MECHANICS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826E647-16D2-4553-B45D-40AC33CBEA1C}"/>
              </a:ext>
            </a:extLst>
          </p:cNvPr>
          <p:cNvSpPr/>
          <p:nvPr/>
        </p:nvSpPr>
        <p:spPr>
          <a:xfrm>
            <a:off x="2061815" y="4348964"/>
            <a:ext cx="711200" cy="711200"/>
          </a:xfrm>
          <a:prstGeom prst="ellipse">
            <a:avLst/>
          </a:prstGeom>
          <a:solidFill>
            <a:srgbClr val="66FF33">
              <a:alpha val="50196"/>
            </a:srgb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L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BBBC40B-AB0F-4586-83A2-FA079BE87062}"/>
              </a:ext>
            </a:extLst>
          </p:cNvPr>
          <p:cNvSpPr/>
          <p:nvPr/>
        </p:nvSpPr>
        <p:spPr>
          <a:xfrm>
            <a:off x="4267200" y="2432781"/>
            <a:ext cx="711200" cy="711200"/>
          </a:xfrm>
          <a:prstGeom prst="ellipse">
            <a:avLst/>
          </a:prstGeom>
          <a:solidFill>
            <a:srgbClr val="66FF33">
              <a:alpha val="50196"/>
            </a:srgb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T</a:t>
            </a:r>
          </a:p>
        </p:txBody>
      </p:sp>
      <p:sp>
        <p:nvSpPr>
          <p:cNvPr id="2" name="Arc 1">
            <a:extLst>
              <a:ext uri="{FF2B5EF4-FFF2-40B4-BE49-F238E27FC236}">
                <a16:creationId xmlns:a16="http://schemas.microsoft.com/office/drawing/2014/main" id="{ABB8C49C-3B5C-4C1D-9943-4EA8F43572A3}"/>
              </a:ext>
            </a:extLst>
          </p:cNvPr>
          <p:cNvSpPr/>
          <p:nvPr/>
        </p:nvSpPr>
        <p:spPr>
          <a:xfrm rot="893492">
            <a:off x="2367104" y="1068449"/>
            <a:ext cx="8636000" cy="1683491"/>
          </a:xfrm>
          <a:prstGeom prst="arc">
            <a:avLst>
              <a:gd name="adj1" fmla="val 16200000"/>
              <a:gd name="adj2" fmla="val 21133678"/>
            </a:avLst>
          </a:prstGeom>
          <a:ln w="38100">
            <a:solidFill>
              <a:srgbClr val="FFC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2FC94E4-D758-4FFF-B333-5CBDDCA94CB2}"/>
              </a:ext>
            </a:extLst>
          </p:cNvPr>
          <p:cNvSpPr/>
          <p:nvPr/>
        </p:nvSpPr>
        <p:spPr>
          <a:xfrm>
            <a:off x="6060859" y="673881"/>
            <a:ext cx="711200" cy="711200"/>
          </a:xfrm>
          <a:prstGeom prst="ellipse">
            <a:avLst/>
          </a:prstGeom>
          <a:solidFill>
            <a:srgbClr val="FFFF00">
              <a:alpha val="50196"/>
            </a:srgb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T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CF191CFD-6094-4F42-92C4-3C923FE005F0}"/>
              </a:ext>
            </a:extLst>
          </p:cNvPr>
          <p:cNvSpPr/>
          <p:nvPr/>
        </p:nvSpPr>
        <p:spPr>
          <a:xfrm>
            <a:off x="10044385" y="2454306"/>
            <a:ext cx="711200" cy="7112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L</a:t>
            </a:r>
          </a:p>
        </p:txBody>
      </p:sp>
      <p:sp>
        <p:nvSpPr>
          <p:cNvPr id="14" name="Arc 13">
            <a:extLst>
              <a:ext uri="{FF2B5EF4-FFF2-40B4-BE49-F238E27FC236}">
                <a16:creationId xmlns:a16="http://schemas.microsoft.com/office/drawing/2014/main" id="{C1BF28CA-2FD3-4FE9-AEE4-CFD422F0A6C9}"/>
              </a:ext>
            </a:extLst>
          </p:cNvPr>
          <p:cNvSpPr/>
          <p:nvPr/>
        </p:nvSpPr>
        <p:spPr>
          <a:xfrm rot="1475726" flipV="1">
            <a:off x="-1286426" y="1297837"/>
            <a:ext cx="9215107" cy="3962392"/>
          </a:xfrm>
          <a:prstGeom prst="arc">
            <a:avLst/>
          </a:prstGeom>
          <a:ln w="38100">
            <a:solidFill>
              <a:srgbClr val="FFC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E8AF4C6-14FC-454D-8D4C-903C47396627}"/>
              </a:ext>
            </a:extLst>
          </p:cNvPr>
          <p:cNvSpPr/>
          <p:nvPr/>
        </p:nvSpPr>
        <p:spPr>
          <a:xfrm>
            <a:off x="7239000" y="4429052"/>
            <a:ext cx="711200" cy="711200"/>
          </a:xfrm>
          <a:prstGeom prst="ellipse">
            <a:avLst/>
          </a:prstGeom>
          <a:solidFill>
            <a:srgbClr val="FFFF00">
              <a:alpha val="50196"/>
            </a:srgb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T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A38ADAA-26B8-486E-A68C-D2D163E786C7}"/>
              </a:ext>
            </a:extLst>
          </p:cNvPr>
          <p:cNvCxnSpPr>
            <a:cxnSpLocks/>
          </p:cNvCxnSpPr>
          <p:nvPr/>
        </p:nvCxnSpPr>
        <p:spPr>
          <a:xfrm flipH="1">
            <a:off x="4978401" y="1369305"/>
            <a:ext cx="1137503" cy="1096008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5E1BDB1B-DB26-C132-27BA-8B7DC0CD10E6}"/>
              </a:ext>
            </a:extLst>
          </p:cNvPr>
          <p:cNvSpPr txBox="1"/>
          <p:nvPr/>
        </p:nvSpPr>
        <p:spPr>
          <a:xfrm>
            <a:off x="266700" y="927552"/>
            <a:ext cx="1091305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b="1" spc="100" dirty="0">
                <a:solidFill>
                  <a:srgbClr val="C8102E"/>
                </a:solidFill>
                <a:latin typeface="Obvia" panose="02000503040000020004"/>
                <a:cs typeface="Obvia Wide Medium" panose="020B0604020202020204" charset="0"/>
              </a:rPr>
              <a:t>ANTICIPATION IS KEY</a:t>
            </a:r>
            <a:endParaRPr lang="en-US" sz="2200" b="1" i="0" spc="100" baseline="0" dirty="0">
              <a:solidFill>
                <a:srgbClr val="C8102E"/>
              </a:solidFill>
              <a:latin typeface="Obvia" panose="02000503040000020004"/>
              <a:cs typeface="Obvia Wide Medium" panose="020B0604020202020204" charset="0"/>
            </a:endParaRP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CB8BDF32-C7C9-9825-DBAB-B50ECFBD20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82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143"/>
    </mc:Choice>
    <mc:Fallback xmlns="">
      <p:transition spd="slow" advTm="471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D05512-6217-4CB4-9604-4F3551CADF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STAY FOCUSED WHILE RUNNING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7197B43-FDD3-49AB-9F58-05DD9444C8F2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1639" y="1470667"/>
            <a:ext cx="4025721" cy="5029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27C493A0-989C-406B-88D9-9231B57868CC}"/>
              </a:ext>
            </a:extLst>
          </p:cNvPr>
          <p:cNvSpPr/>
          <p:nvPr/>
        </p:nvSpPr>
        <p:spPr>
          <a:xfrm>
            <a:off x="8064500" y="444369"/>
            <a:ext cx="3860800" cy="1775467"/>
          </a:xfrm>
          <a:prstGeom prst="cloudCallout">
            <a:avLst>
              <a:gd name="adj1" fmla="val -89642"/>
              <a:gd name="adj2" fmla="val 41871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Okay, they’re still clearing. </a:t>
            </a:r>
          </a:p>
          <a:p>
            <a:pPr algn="ctr"/>
            <a:r>
              <a:rPr lang="en-US" sz="3200" dirty="0"/>
              <a:t>Get to GLE.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5DECD63-FECB-4E22-AE56-1D7504F9A4D3}"/>
              </a:ext>
            </a:extLst>
          </p:cNvPr>
          <p:cNvSpPr/>
          <p:nvPr/>
        </p:nvSpPr>
        <p:spPr>
          <a:xfrm>
            <a:off x="5257800" y="5387333"/>
            <a:ext cx="711200" cy="711200"/>
          </a:xfrm>
          <a:prstGeom prst="ellipse">
            <a:avLst/>
          </a:prstGeom>
          <a:solidFill>
            <a:srgbClr val="FFFFFF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4E9A69-3A0B-B15B-EFA3-F16F73CF998E}"/>
              </a:ext>
            </a:extLst>
          </p:cNvPr>
          <p:cNvSpPr txBox="1"/>
          <p:nvPr/>
        </p:nvSpPr>
        <p:spPr>
          <a:xfrm>
            <a:off x="266700" y="927552"/>
            <a:ext cx="1091305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b="1" spc="100" dirty="0">
                <a:solidFill>
                  <a:srgbClr val="C8102E"/>
                </a:solidFill>
                <a:latin typeface="Obvia" panose="02000503040000020004"/>
                <a:cs typeface="Obvia Wide Medium" panose="020B0604020202020204" charset="0"/>
              </a:rPr>
              <a:t>HEAD ON A SWIVEL</a:t>
            </a:r>
            <a:endParaRPr lang="en-US" sz="2200" b="1" i="0" spc="100" baseline="0" dirty="0">
              <a:solidFill>
                <a:srgbClr val="C8102E"/>
              </a:solidFill>
              <a:latin typeface="Obvia" panose="02000503040000020004"/>
              <a:cs typeface="Obvia Wide Medium" panose="020B0604020202020204" charset="0"/>
            </a:endParaRP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524E8947-E507-3955-2B2B-F85BCAFBFF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554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041"/>
    </mc:Choice>
    <mc:Fallback xmlns="">
      <p:transition spd="slow" advTm="340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750EF7-EC84-4BF9-8086-33A9894859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TRAIL JOGS, LEAD RUNS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615D156-6209-4B41-9DD4-3416FCAE258D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100" y="1517649"/>
            <a:ext cx="7543800" cy="5029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21C8D4D9-F0E0-4D5A-B280-3298520A67F1}"/>
              </a:ext>
            </a:extLst>
          </p:cNvPr>
          <p:cNvSpPr/>
          <p:nvPr/>
        </p:nvSpPr>
        <p:spPr>
          <a:xfrm>
            <a:off x="8229600" y="292101"/>
            <a:ext cx="3860800" cy="1775467"/>
          </a:xfrm>
          <a:prstGeom prst="cloudCallout">
            <a:avLst>
              <a:gd name="adj1" fmla="val -45410"/>
              <a:gd name="adj2" fmla="val 68188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Jog; eyes on the passer.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114141F-2E28-49D7-8684-E8AF135C97D4}"/>
              </a:ext>
            </a:extLst>
          </p:cNvPr>
          <p:cNvSpPr/>
          <p:nvPr/>
        </p:nvSpPr>
        <p:spPr>
          <a:xfrm>
            <a:off x="7239000" y="5105400"/>
            <a:ext cx="711200" cy="711200"/>
          </a:xfrm>
          <a:prstGeom prst="ellipse">
            <a:avLst/>
          </a:prstGeom>
          <a:solidFill>
            <a:srgbClr val="FFFFFF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7E199B7-4A01-2180-B4A0-A3550E8908BF}"/>
              </a:ext>
            </a:extLst>
          </p:cNvPr>
          <p:cNvSpPr txBox="1"/>
          <p:nvPr/>
        </p:nvSpPr>
        <p:spPr>
          <a:xfrm>
            <a:off x="266700" y="927552"/>
            <a:ext cx="1091305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b="1" spc="100" dirty="0">
                <a:solidFill>
                  <a:srgbClr val="C8102E"/>
                </a:solidFill>
                <a:latin typeface="Obvia" panose="02000503040000020004"/>
                <a:cs typeface="Obvia Wide Medium" panose="020B0604020202020204" charset="0"/>
              </a:rPr>
              <a:t>SEE THE BIG PICTURE</a:t>
            </a:r>
            <a:endParaRPr lang="en-US" sz="2200" b="1" i="0" spc="100" baseline="0" dirty="0">
              <a:solidFill>
                <a:srgbClr val="C8102E"/>
              </a:solidFill>
              <a:latin typeface="Obvia" panose="02000503040000020004"/>
              <a:cs typeface="Obvia Wide Medium" panose="020B0604020202020204" charset="0"/>
            </a:endParaRP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12FAE5C1-AF21-A72E-94D4-4022F64F1D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917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033"/>
    </mc:Choice>
    <mc:Fallback xmlns="">
      <p:transition spd="slow" advTm="220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>
            <a:extLst>
              <a:ext uri="{FF2B5EF4-FFF2-40B4-BE49-F238E27FC236}">
                <a16:creationId xmlns:a16="http://schemas.microsoft.com/office/drawing/2014/main" id="{5826E647-16D2-4553-B45D-40AC33CBEA1C}"/>
              </a:ext>
            </a:extLst>
          </p:cNvPr>
          <p:cNvSpPr/>
          <p:nvPr/>
        </p:nvSpPr>
        <p:spPr>
          <a:xfrm>
            <a:off x="1976393" y="4640449"/>
            <a:ext cx="711200" cy="711200"/>
          </a:xfrm>
          <a:prstGeom prst="ellipse">
            <a:avLst/>
          </a:prstGeom>
          <a:solidFill>
            <a:srgbClr val="66FF33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L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BBBC40B-AB0F-4586-83A2-FA079BE87062}"/>
              </a:ext>
            </a:extLst>
          </p:cNvPr>
          <p:cNvSpPr/>
          <p:nvPr/>
        </p:nvSpPr>
        <p:spPr>
          <a:xfrm>
            <a:off x="2300300" y="2377983"/>
            <a:ext cx="711200" cy="711200"/>
          </a:xfrm>
          <a:prstGeom prst="ellipse">
            <a:avLst/>
          </a:prstGeom>
          <a:solidFill>
            <a:srgbClr val="66FF33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S</a:t>
            </a:r>
          </a:p>
        </p:txBody>
      </p:sp>
      <p:sp>
        <p:nvSpPr>
          <p:cNvPr id="2" name="Arc 1">
            <a:extLst>
              <a:ext uri="{FF2B5EF4-FFF2-40B4-BE49-F238E27FC236}">
                <a16:creationId xmlns:a16="http://schemas.microsoft.com/office/drawing/2014/main" id="{ABB8C49C-3B5C-4C1D-9943-4EA8F43572A3}"/>
              </a:ext>
            </a:extLst>
          </p:cNvPr>
          <p:cNvSpPr/>
          <p:nvPr/>
        </p:nvSpPr>
        <p:spPr>
          <a:xfrm rot="835493">
            <a:off x="3137252" y="1403367"/>
            <a:ext cx="8098960" cy="1594007"/>
          </a:xfrm>
          <a:prstGeom prst="arc">
            <a:avLst/>
          </a:prstGeom>
          <a:ln w="38100">
            <a:solidFill>
              <a:srgbClr val="FFC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2FC94E4-D758-4FFF-B333-5CBDDCA94CB2}"/>
              </a:ext>
            </a:extLst>
          </p:cNvPr>
          <p:cNvSpPr/>
          <p:nvPr/>
        </p:nvSpPr>
        <p:spPr>
          <a:xfrm>
            <a:off x="6063037" y="701532"/>
            <a:ext cx="711200" cy="7112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S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CF191CFD-6094-4F42-92C4-3C923FE005F0}"/>
              </a:ext>
            </a:extLst>
          </p:cNvPr>
          <p:cNvSpPr/>
          <p:nvPr/>
        </p:nvSpPr>
        <p:spPr>
          <a:xfrm>
            <a:off x="10104984" y="2668576"/>
            <a:ext cx="711200" cy="7112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S</a:t>
            </a:r>
          </a:p>
        </p:txBody>
      </p:sp>
      <p:sp>
        <p:nvSpPr>
          <p:cNvPr id="14" name="Arc 13">
            <a:extLst>
              <a:ext uri="{FF2B5EF4-FFF2-40B4-BE49-F238E27FC236}">
                <a16:creationId xmlns:a16="http://schemas.microsoft.com/office/drawing/2014/main" id="{C1BF28CA-2FD3-4FE9-AEE4-CFD422F0A6C9}"/>
              </a:ext>
            </a:extLst>
          </p:cNvPr>
          <p:cNvSpPr/>
          <p:nvPr/>
        </p:nvSpPr>
        <p:spPr>
          <a:xfrm rot="997772" flipV="1">
            <a:off x="-2318497" y="2835877"/>
            <a:ext cx="10537741" cy="2536564"/>
          </a:xfrm>
          <a:prstGeom prst="arc">
            <a:avLst/>
          </a:prstGeom>
          <a:ln w="38100">
            <a:solidFill>
              <a:srgbClr val="FFC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E8AF4C6-14FC-454D-8D4C-903C47396627}"/>
              </a:ext>
            </a:extLst>
          </p:cNvPr>
          <p:cNvSpPr/>
          <p:nvPr/>
        </p:nvSpPr>
        <p:spPr>
          <a:xfrm>
            <a:off x="7762789" y="4966245"/>
            <a:ext cx="711200" cy="7112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T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A38ADAA-26B8-486E-A68C-D2D163E786C7}"/>
              </a:ext>
            </a:extLst>
          </p:cNvPr>
          <p:cNvCxnSpPr>
            <a:cxnSpLocks/>
          </p:cNvCxnSpPr>
          <p:nvPr/>
        </p:nvCxnSpPr>
        <p:spPr>
          <a:xfrm flipH="1">
            <a:off x="3115867" y="1310222"/>
            <a:ext cx="2875031" cy="1153941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>
            <a:extLst>
              <a:ext uri="{FF2B5EF4-FFF2-40B4-BE49-F238E27FC236}">
                <a16:creationId xmlns:a16="http://schemas.microsoft.com/office/drawing/2014/main" id="{083E43D1-A24D-4581-9A8B-D2C7F5E1FC5F}"/>
              </a:ext>
            </a:extLst>
          </p:cNvPr>
          <p:cNvSpPr/>
          <p:nvPr/>
        </p:nvSpPr>
        <p:spPr>
          <a:xfrm>
            <a:off x="5080000" y="4996049"/>
            <a:ext cx="711200" cy="711200"/>
          </a:xfrm>
          <a:prstGeom prst="ellipse">
            <a:avLst/>
          </a:prstGeom>
          <a:solidFill>
            <a:srgbClr val="66FF33">
              <a:alpha val="50196"/>
            </a:srgb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T</a:t>
            </a:r>
          </a:p>
        </p:txBody>
      </p:sp>
      <p:sp>
        <p:nvSpPr>
          <p:cNvPr id="17" name="Arc 16">
            <a:extLst>
              <a:ext uri="{FF2B5EF4-FFF2-40B4-BE49-F238E27FC236}">
                <a16:creationId xmlns:a16="http://schemas.microsoft.com/office/drawing/2014/main" id="{03A02333-7C4D-4880-B3D8-0858D89D1EBB}"/>
              </a:ext>
            </a:extLst>
          </p:cNvPr>
          <p:cNvSpPr/>
          <p:nvPr/>
        </p:nvSpPr>
        <p:spPr>
          <a:xfrm rot="618499" flipV="1">
            <a:off x="521673" y="2958029"/>
            <a:ext cx="10821609" cy="2749859"/>
          </a:xfrm>
          <a:prstGeom prst="arc">
            <a:avLst>
              <a:gd name="adj1" fmla="val 16200000"/>
              <a:gd name="adj2" fmla="val 21448915"/>
            </a:avLst>
          </a:prstGeom>
          <a:ln w="38100">
            <a:solidFill>
              <a:srgbClr val="FFC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1532E59-5201-4E48-A9F2-EE69C60FD668}"/>
              </a:ext>
            </a:extLst>
          </p:cNvPr>
          <p:cNvSpPr/>
          <p:nvPr/>
        </p:nvSpPr>
        <p:spPr>
          <a:xfrm>
            <a:off x="10790784" y="4812661"/>
            <a:ext cx="711200" cy="7112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L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CBCEB25F-757A-C9ED-2E52-BCD2EA37D4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3-PERSON MECHANICS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8281177-78FC-8D40-BA78-4D61CFDC53F3}"/>
              </a:ext>
            </a:extLst>
          </p:cNvPr>
          <p:cNvSpPr txBox="1"/>
          <p:nvPr/>
        </p:nvSpPr>
        <p:spPr>
          <a:xfrm>
            <a:off x="266700" y="927552"/>
            <a:ext cx="1091305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b="1" spc="100" dirty="0">
                <a:solidFill>
                  <a:srgbClr val="C8102E"/>
                </a:solidFill>
                <a:latin typeface="Obvia" panose="02000503040000020004"/>
                <a:cs typeface="Obvia Wide Medium" panose="020B0604020202020204" charset="0"/>
              </a:rPr>
              <a:t>KNOW YOUR JOB</a:t>
            </a:r>
            <a:endParaRPr lang="en-US" sz="2200" b="1" i="0" spc="100" baseline="0" dirty="0">
              <a:solidFill>
                <a:srgbClr val="C8102E"/>
              </a:solidFill>
              <a:latin typeface="Obvia" panose="02000503040000020004"/>
              <a:cs typeface="Obvia Wide Medium" panose="020B0604020202020204" charset="0"/>
            </a:endParaRPr>
          </a:p>
        </p:txBody>
      </p:sp>
      <p:pic>
        <p:nvPicPr>
          <p:cNvPr id="3078" name="Picture 6" descr="Ultrak 410 Simple Event Timer Stopwatch - Walmart.com">
            <a:extLst>
              <a:ext uri="{FF2B5EF4-FFF2-40B4-BE49-F238E27FC236}">
                <a16:creationId xmlns:a16="http://schemas.microsoft.com/office/drawing/2014/main" id="{C1D6A690-5BEB-0CBB-88A7-1466AB1793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7170" y="1688006"/>
            <a:ext cx="724794" cy="862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254C311-BE05-6C9A-6672-B38CB1413C86}"/>
              </a:ext>
            </a:extLst>
          </p:cNvPr>
          <p:cNvSpPr txBox="1"/>
          <p:nvPr/>
        </p:nvSpPr>
        <p:spPr>
          <a:xfrm>
            <a:off x="10318241" y="769242"/>
            <a:ext cx="12892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Single starts 20s timer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59B1E974-1011-FF6F-5BA6-919F506CAE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832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235"/>
    </mc:Choice>
    <mc:Fallback xmlns="">
      <p:transition spd="slow" advTm="852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69E369-F0AC-40CC-A904-E6DB6FB4CF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TRAIL TO NEW LEAD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EB0497C-E332-4647-B279-E887391AC091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0925" y="1333500"/>
            <a:ext cx="7550150" cy="5029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C812FF18-4A02-4D69-B049-9D262DFF2C31}"/>
              </a:ext>
            </a:extLst>
          </p:cNvPr>
          <p:cNvSpPr/>
          <p:nvPr/>
        </p:nvSpPr>
        <p:spPr>
          <a:xfrm>
            <a:off x="6296910" y="685801"/>
            <a:ext cx="4675889" cy="2324100"/>
          </a:xfrm>
          <a:prstGeom prst="cloudCallout">
            <a:avLst>
              <a:gd name="adj1" fmla="val -69543"/>
              <a:gd name="adj2" fmla="val 8664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Fast break! Count is good, not stopping at the cone!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1D17033-EBDE-4008-A5DF-535285C7D916}"/>
              </a:ext>
            </a:extLst>
          </p:cNvPr>
          <p:cNvSpPr/>
          <p:nvPr/>
        </p:nvSpPr>
        <p:spPr>
          <a:xfrm>
            <a:off x="3505200" y="5524500"/>
            <a:ext cx="711200" cy="711200"/>
          </a:xfrm>
          <a:prstGeom prst="ellipse">
            <a:avLst/>
          </a:prstGeom>
          <a:solidFill>
            <a:srgbClr val="FFFFFF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0F4740E-41EF-B035-9D80-C9923F1CDEEE}"/>
              </a:ext>
            </a:extLst>
          </p:cNvPr>
          <p:cNvSpPr txBox="1"/>
          <p:nvPr/>
        </p:nvSpPr>
        <p:spPr>
          <a:xfrm>
            <a:off x="266700" y="927552"/>
            <a:ext cx="1091305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b="1" spc="100" dirty="0">
                <a:solidFill>
                  <a:srgbClr val="C8102E"/>
                </a:solidFill>
                <a:latin typeface="Obvia" panose="02000503040000020004"/>
                <a:cs typeface="Obvia Wide Medium" panose="020B0604020202020204" charset="0"/>
              </a:rPr>
              <a:t>TAKE A WIDE VIEW</a:t>
            </a:r>
            <a:endParaRPr lang="en-US" sz="2200" b="1" i="0" spc="100" baseline="0" dirty="0">
              <a:solidFill>
                <a:srgbClr val="C8102E"/>
              </a:solidFill>
              <a:latin typeface="Obvia" panose="02000503040000020004"/>
              <a:cs typeface="Obvia Wide Medium" panose="020B0604020202020204" charset="0"/>
            </a:endParaRPr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CCD5CFFE-04DC-A836-3D35-36B22F8CDA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325000" t="-160938" r="-325000" b="-160938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899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449"/>
    </mc:Choice>
    <mc:Fallback xmlns="">
      <p:transition spd="slow" advTm="234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604B5F-8C36-4B09-A8A9-978C9A9296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SINGLE SIDE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22E8D00-B898-4079-8B45-08B266E88C58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513" y="1371600"/>
            <a:ext cx="10144974" cy="5029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19330455-733F-4850-B837-707A20578468}"/>
              </a:ext>
            </a:extLst>
          </p:cNvPr>
          <p:cNvSpPr/>
          <p:nvPr/>
        </p:nvSpPr>
        <p:spPr>
          <a:xfrm>
            <a:off x="7162800" y="3028950"/>
            <a:ext cx="4675889" cy="1714500"/>
          </a:xfrm>
          <a:prstGeom prst="cloudCallout">
            <a:avLst>
              <a:gd name="adj1" fmla="val -64010"/>
              <a:gd name="adj2" fmla="val 49140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I can see everything from here!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244521A-364C-4EF7-AF5E-6F014E2E3AD1}"/>
              </a:ext>
            </a:extLst>
          </p:cNvPr>
          <p:cNvSpPr/>
          <p:nvPr/>
        </p:nvSpPr>
        <p:spPr>
          <a:xfrm>
            <a:off x="6909945" y="5626102"/>
            <a:ext cx="711200" cy="711200"/>
          </a:xfrm>
          <a:prstGeom prst="ellipse">
            <a:avLst/>
          </a:prstGeom>
          <a:solidFill>
            <a:srgbClr val="FFFFFF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B8E9CC-DA70-D1EB-4757-57DC0121EB73}"/>
              </a:ext>
            </a:extLst>
          </p:cNvPr>
          <p:cNvSpPr txBox="1"/>
          <p:nvPr/>
        </p:nvSpPr>
        <p:spPr>
          <a:xfrm>
            <a:off x="266700" y="927552"/>
            <a:ext cx="1091305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b="1" spc="100" dirty="0">
                <a:solidFill>
                  <a:srgbClr val="C8102E"/>
                </a:solidFill>
                <a:latin typeface="Obvia" panose="02000503040000020004"/>
                <a:cs typeface="Obvia Wide Medium" panose="020B0604020202020204" charset="0"/>
              </a:rPr>
              <a:t>TAKE A WIDE VIEW</a:t>
            </a:r>
            <a:endParaRPr lang="en-US" sz="2200" b="1" i="0" spc="100" baseline="0" dirty="0">
              <a:solidFill>
                <a:srgbClr val="C8102E"/>
              </a:solidFill>
              <a:latin typeface="Obvia" panose="02000503040000020004"/>
              <a:cs typeface="Obvia Wide Medium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9344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D05512-6217-4CB4-9604-4F3551CADF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LEAD TO NEW TRAIL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27F2FF5C-F2D8-44E1-B60A-2471C92F4CA2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100" y="1473199"/>
            <a:ext cx="7543800" cy="5029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27C493A0-989C-406B-88D9-9231B57868CC}"/>
              </a:ext>
            </a:extLst>
          </p:cNvPr>
          <p:cNvSpPr/>
          <p:nvPr/>
        </p:nvSpPr>
        <p:spPr>
          <a:xfrm>
            <a:off x="8153400" y="4159249"/>
            <a:ext cx="3860800" cy="2324100"/>
          </a:xfrm>
          <a:prstGeom prst="cloudCallout">
            <a:avLst>
              <a:gd name="adj1" fmla="val -27112"/>
              <a:gd name="adj2" fmla="val -99088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Got the crease count; partners are breaking upfield.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0DD68A2-0916-459F-2A58-211458D15370}"/>
              </a:ext>
            </a:extLst>
          </p:cNvPr>
          <p:cNvSpPr txBox="1"/>
          <p:nvPr/>
        </p:nvSpPr>
        <p:spPr>
          <a:xfrm>
            <a:off x="266700" y="927552"/>
            <a:ext cx="1091305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b="1" spc="100" dirty="0">
                <a:solidFill>
                  <a:srgbClr val="C8102E"/>
                </a:solidFill>
                <a:latin typeface="Obvia" panose="02000503040000020004"/>
                <a:cs typeface="Obvia Wide Medium" panose="020B0604020202020204" charset="0"/>
              </a:rPr>
              <a:t>WHERE TO FOCUS</a:t>
            </a:r>
            <a:endParaRPr lang="en-US" sz="2200" b="1" i="0" spc="100" baseline="0" dirty="0">
              <a:solidFill>
                <a:srgbClr val="C8102E"/>
              </a:solidFill>
              <a:latin typeface="Obvia" panose="02000503040000020004"/>
              <a:cs typeface="Obvia Wide Medium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73086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F2B5AC-F9BB-49F2-A25D-2A1E1E20A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 HARD TO GET WHERE YOU WILL BE NEEDED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A30B6F3-0B71-43A3-B980-6608D698F863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100" y="1358901"/>
            <a:ext cx="7543800" cy="5029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3F70A24A-CE74-4DF8-BC58-38AAA815F866}"/>
              </a:ext>
            </a:extLst>
          </p:cNvPr>
          <p:cNvSpPr/>
          <p:nvPr/>
        </p:nvSpPr>
        <p:spPr>
          <a:xfrm>
            <a:off x="279400" y="1358901"/>
            <a:ext cx="4675889" cy="2324100"/>
          </a:xfrm>
          <a:prstGeom prst="cloudCallout">
            <a:avLst>
              <a:gd name="adj1" fmla="val 72507"/>
              <a:gd name="adj2" fmla="val 3301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Get to GLE, let the play come to me.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E2BD24B-15F9-45AA-9271-4155B93C1B49}"/>
              </a:ext>
            </a:extLst>
          </p:cNvPr>
          <p:cNvSpPr/>
          <p:nvPr/>
        </p:nvSpPr>
        <p:spPr>
          <a:xfrm>
            <a:off x="7315200" y="5499099"/>
            <a:ext cx="711200" cy="711200"/>
          </a:xfrm>
          <a:prstGeom prst="ellipse">
            <a:avLst/>
          </a:prstGeom>
          <a:solidFill>
            <a:srgbClr val="FFFFFF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2DE638B-7D98-FAC2-0AC6-400552F56EFE}"/>
              </a:ext>
            </a:extLst>
          </p:cNvPr>
          <p:cNvSpPr txBox="1"/>
          <p:nvPr/>
        </p:nvSpPr>
        <p:spPr>
          <a:xfrm>
            <a:off x="266700" y="927552"/>
            <a:ext cx="1091305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b="1" spc="100" dirty="0">
                <a:solidFill>
                  <a:srgbClr val="C8102E"/>
                </a:solidFill>
                <a:latin typeface="Obvia" panose="02000503040000020004"/>
                <a:cs typeface="Obvia Wide Medium" panose="020B0604020202020204" charset="0"/>
              </a:rPr>
              <a:t>ARE YOU AHEAD OF THE GAME OR BEHIND? </a:t>
            </a:r>
            <a:endParaRPr lang="en-US" sz="2200" b="1" i="0" spc="100" baseline="0" dirty="0">
              <a:solidFill>
                <a:srgbClr val="C8102E"/>
              </a:solidFill>
              <a:latin typeface="Obvia" panose="02000503040000020004"/>
              <a:cs typeface="Obvia Wide Medium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67643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men on a field&#10;&#10;Description automatically generated with medium confidence">
            <a:extLst>
              <a:ext uri="{FF2B5EF4-FFF2-40B4-BE49-F238E27FC236}">
                <a16:creationId xmlns:a16="http://schemas.microsoft.com/office/drawing/2014/main" id="{B943C820-C431-B615-6857-9F6E67A9105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70BE191C-E5C0-4B85-B136-67A6BD6D10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WILL BE COVERED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2AAAA3B-1E2B-4009-862A-900DFF50DAE3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66700" y="1016000"/>
            <a:ext cx="4953000" cy="2413000"/>
          </a:xfrm>
          <a:prstGeom prst="rect">
            <a:avLst/>
          </a:prstGeom>
        </p:spPr>
        <p:txBody>
          <a:bodyPr/>
          <a:lstStyle/>
          <a:p>
            <a:pPr marL="685783" indent="-685783">
              <a:buFont typeface="+mj-lt"/>
              <a:buAutoNum type="arabicPeriod"/>
            </a:pPr>
            <a:r>
              <a:rPr lang="en-US" dirty="0"/>
              <a:t>Advanced Positioning</a:t>
            </a:r>
          </a:p>
          <a:p>
            <a:pPr marL="685783" indent="-685783">
              <a:buFont typeface="+mj-lt"/>
              <a:buAutoNum type="arabicPeriod"/>
            </a:pPr>
            <a:r>
              <a:rPr lang="en-US" dirty="0"/>
              <a:t>Transition Tips</a:t>
            </a:r>
          </a:p>
          <a:p>
            <a:pPr marL="685783" indent="-685783">
              <a:buFont typeface="+mj-lt"/>
              <a:buAutoNum type="arabicPeriod"/>
            </a:pPr>
            <a:r>
              <a:rPr lang="en-US" dirty="0"/>
              <a:t>Restarts</a:t>
            </a: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A749F89D-F126-45E4-E0A1-795F875754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325000" t="-160938" r="-325000" b="-160938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869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45"/>
    </mc:Choice>
    <mc:Fallback xmlns="">
      <p:transition spd="slow" advTm="66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AE15428-A27E-4CB7-9460-6E11388F1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RESTARTS</a:t>
            </a:r>
          </a:p>
        </p:txBody>
      </p:sp>
    </p:spTree>
    <p:extLst>
      <p:ext uri="{BB962C8B-B14F-4D97-AF65-F5344CB8AC3E}">
        <p14:creationId xmlns:p14="http://schemas.microsoft.com/office/powerpoint/2010/main" val="27866748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806B2FF-C6DE-40C6-BDCF-50D7B21F7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2-PERSON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5D3795E-FA88-49A5-B51F-FE72CAE72817}"/>
              </a:ext>
            </a:extLst>
          </p:cNvPr>
          <p:cNvSpPr/>
          <p:nvPr/>
        </p:nvSpPr>
        <p:spPr>
          <a:xfrm>
            <a:off x="7213600" y="4495799"/>
            <a:ext cx="609600" cy="609600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T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F2663F6-B334-43F1-A7CF-CF93D09FC282}"/>
              </a:ext>
            </a:extLst>
          </p:cNvPr>
          <p:cNvSpPr/>
          <p:nvPr/>
        </p:nvSpPr>
        <p:spPr>
          <a:xfrm>
            <a:off x="10160000" y="2320088"/>
            <a:ext cx="609600" cy="609600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E4C929E-D261-43FD-A04B-10714A1D0C0A}"/>
              </a:ext>
            </a:extLst>
          </p:cNvPr>
          <p:cNvSpPr/>
          <p:nvPr/>
        </p:nvSpPr>
        <p:spPr>
          <a:xfrm>
            <a:off x="750405" y="1512606"/>
            <a:ext cx="325476" cy="4752504"/>
          </a:xfrm>
          <a:prstGeom prst="rect">
            <a:avLst/>
          </a:prstGeom>
          <a:solidFill>
            <a:srgbClr val="FFC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A490FAA-B7A0-4355-8DCE-7FEDBFFB4EE4}"/>
              </a:ext>
            </a:extLst>
          </p:cNvPr>
          <p:cNvSpPr/>
          <p:nvPr/>
        </p:nvSpPr>
        <p:spPr>
          <a:xfrm>
            <a:off x="762000" y="5912880"/>
            <a:ext cx="11196676" cy="352231"/>
          </a:xfrm>
          <a:prstGeom prst="rect">
            <a:avLst/>
          </a:prstGeom>
          <a:solidFill>
            <a:srgbClr val="FFC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5835C27-083E-4217-8134-DC1EED346CE8}"/>
              </a:ext>
            </a:extLst>
          </p:cNvPr>
          <p:cNvSpPr/>
          <p:nvPr/>
        </p:nvSpPr>
        <p:spPr>
          <a:xfrm>
            <a:off x="11734800" y="1512606"/>
            <a:ext cx="325476" cy="4809801"/>
          </a:xfrm>
          <a:prstGeom prst="rect">
            <a:avLst/>
          </a:prstGeom>
          <a:solidFill>
            <a:srgbClr val="7030A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F487B42-9AB7-47A2-92DB-111A815DC6B4}"/>
              </a:ext>
            </a:extLst>
          </p:cNvPr>
          <p:cNvSpPr/>
          <p:nvPr/>
        </p:nvSpPr>
        <p:spPr>
          <a:xfrm>
            <a:off x="762000" y="1512605"/>
            <a:ext cx="11298276" cy="352231"/>
          </a:xfrm>
          <a:prstGeom prst="rect">
            <a:avLst/>
          </a:prstGeom>
          <a:solidFill>
            <a:srgbClr val="7030A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59AB24B-7BCA-5AFB-56F4-F306BA407769}"/>
              </a:ext>
            </a:extLst>
          </p:cNvPr>
          <p:cNvSpPr txBox="1"/>
          <p:nvPr/>
        </p:nvSpPr>
        <p:spPr>
          <a:xfrm>
            <a:off x="266700" y="927552"/>
            <a:ext cx="1091305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b="1" spc="100" dirty="0">
                <a:solidFill>
                  <a:srgbClr val="C8102E"/>
                </a:solidFill>
                <a:latin typeface="Obvia" panose="02000503040000020004"/>
                <a:cs typeface="Obvia Wide Medium" panose="020B0604020202020204" charset="0"/>
              </a:rPr>
              <a:t>BALL STAYS WITH OFFENSE</a:t>
            </a:r>
            <a:endParaRPr lang="en-US" sz="2200" b="1" i="0" spc="100" baseline="0" dirty="0">
              <a:solidFill>
                <a:srgbClr val="C8102E"/>
              </a:solidFill>
              <a:latin typeface="Obvia" panose="02000503040000020004"/>
              <a:cs typeface="Obvia Wide Medium" panose="020B060402020202020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3103598F-1F83-56B0-792E-4FD48045E239}"/>
              </a:ext>
            </a:extLst>
          </p:cNvPr>
          <p:cNvSpPr/>
          <p:nvPr/>
        </p:nvSpPr>
        <p:spPr>
          <a:xfrm>
            <a:off x="11503438" y="4014884"/>
            <a:ext cx="406400" cy="406400"/>
          </a:xfrm>
          <a:prstGeom prst="ellips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39172698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806B2FF-C6DE-40C6-BDCF-50D7B21F7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2-PERSON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5D3795E-FA88-49A5-B51F-FE72CAE72817}"/>
              </a:ext>
            </a:extLst>
          </p:cNvPr>
          <p:cNvSpPr/>
          <p:nvPr/>
        </p:nvSpPr>
        <p:spPr>
          <a:xfrm>
            <a:off x="2743200" y="4765707"/>
            <a:ext cx="609600" cy="609600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L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F2663F6-B334-43F1-A7CF-CF93D09FC282}"/>
              </a:ext>
            </a:extLst>
          </p:cNvPr>
          <p:cNvSpPr/>
          <p:nvPr/>
        </p:nvSpPr>
        <p:spPr>
          <a:xfrm>
            <a:off x="9800856" y="2452977"/>
            <a:ext cx="609600" cy="609600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T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29264143-CDB1-4DF4-A9EE-5B1782A6E858}"/>
              </a:ext>
            </a:extLst>
          </p:cNvPr>
          <p:cNvSpPr/>
          <p:nvPr/>
        </p:nvSpPr>
        <p:spPr>
          <a:xfrm>
            <a:off x="9864652" y="5070507"/>
            <a:ext cx="406400" cy="406400"/>
          </a:xfrm>
          <a:prstGeom prst="ellips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B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05262CE-36E7-A503-BBBA-31FFF32B89CF}"/>
              </a:ext>
            </a:extLst>
          </p:cNvPr>
          <p:cNvSpPr/>
          <p:nvPr/>
        </p:nvSpPr>
        <p:spPr>
          <a:xfrm>
            <a:off x="750405" y="1512606"/>
            <a:ext cx="325476" cy="4752504"/>
          </a:xfrm>
          <a:prstGeom prst="rect">
            <a:avLst/>
          </a:prstGeom>
          <a:solidFill>
            <a:srgbClr val="FFC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D8484CD-0B9A-361E-9089-5C54008864C9}"/>
              </a:ext>
            </a:extLst>
          </p:cNvPr>
          <p:cNvSpPr/>
          <p:nvPr/>
        </p:nvSpPr>
        <p:spPr>
          <a:xfrm>
            <a:off x="762000" y="5912880"/>
            <a:ext cx="11196676" cy="352231"/>
          </a:xfrm>
          <a:prstGeom prst="rect">
            <a:avLst/>
          </a:prstGeom>
          <a:solidFill>
            <a:srgbClr val="FFC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E1DC3E3-D195-5F31-EB0B-D01648EDA77A}"/>
              </a:ext>
            </a:extLst>
          </p:cNvPr>
          <p:cNvSpPr/>
          <p:nvPr/>
        </p:nvSpPr>
        <p:spPr>
          <a:xfrm>
            <a:off x="11734800" y="1512606"/>
            <a:ext cx="325476" cy="4809801"/>
          </a:xfrm>
          <a:prstGeom prst="rect">
            <a:avLst/>
          </a:prstGeom>
          <a:solidFill>
            <a:srgbClr val="7030A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67E7993-8D51-CA24-9383-4C2F25F70391}"/>
              </a:ext>
            </a:extLst>
          </p:cNvPr>
          <p:cNvSpPr/>
          <p:nvPr/>
        </p:nvSpPr>
        <p:spPr>
          <a:xfrm>
            <a:off x="762000" y="1512605"/>
            <a:ext cx="11298276" cy="352231"/>
          </a:xfrm>
          <a:prstGeom prst="rect">
            <a:avLst/>
          </a:prstGeom>
          <a:solidFill>
            <a:srgbClr val="7030A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58407A2-F846-14F2-3BC7-D9A99EEC6CF8}"/>
              </a:ext>
            </a:extLst>
          </p:cNvPr>
          <p:cNvSpPr txBox="1"/>
          <p:nvPr/>
        </p:nvSpPr>
        <p:spPr>
          <a:xfrm>
            <a:off x="266700" y="927552"/>
            <a:ext cx="1091305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b="1" spc="100" dirty="0">
                <a:solidFill>
                  <a:srgbClr val="C8102E"/>
                </a:solidFill>
                <a:latin typeface="Obvia" panose="02000503040000020004"/>
                <a:cs typeface="Obvia Wide Medium" panose="020B0604020202020204" charset="0"/>
              </a:rPr>
              <a:t>BALL GOES TO DEFENSE</a:t>
            </a:r>
            <a:endParaRPr lang="en-US" sz="2200" b="1" i="0" spc="100" baseline="0" dirty="0">
              <a:solidFill>
                <a:srgbClr val="C8102E"/>
              </a:solidFill>
              <a:latin typeface="Obvia" panose="02000503040000020004"/>
              <a:cs typeface="Obvia Wide Medium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10554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21BC7-2CBD-4923-A816-D810046EAC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NON-VERBAL COMMUNICATION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55C8D25-E1C8-43E4-9AD4-2D8ABA4583B1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6337" y="1371600"/>
            <a:ext cx="7299325" cy="5029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6" name="Picture 2" descr="traffic-light-red - Founders Kitchen &amp; Bath">
            <a:extLst>
              <a:ext uri="{FF2B5EF4-FFF2-40B4-BE49-F238E27FC236}">
                <a16:creationId xmlns:a16="http://schemas.microsoft.com/office/drawing/2014/main" id="{A7934853-A286-4147-97DF-3724E4995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3625" y="457200"/>
            <a:ext cx="1971675" cy="232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FF3B5B8-FC97-4F67-3A05-277A34DBB8F4}"/>
              </a:ext>
            </a:extLst>
          </p:cNvPr>
          <p:cNvSpPr txBox="1"/>
          <p:nvPr/>
        </p:nvSpPr>
        <p:spPr>
          <a:xfrm>
            <a:off x="266700" y="927552"/>
            <a:ext cx="1091305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b="1" spc="100" dirty="0">
                <a:solidFill>
                  <a:srgbClr val="C8102E"/>
                </a:solidFill>
                <a:latin typeface="Obvia" panose="02000503040000020004"/>
                <a:cs typeface="Obvia Wide Medium" panose="020B0604020202020204" charset="0"/>
              </a:rPr>
              <a:t>DON’T RUN RED LIGHTS!</a:t>
            </a:r>
          </a:p>
        </p:txBody>
      </p:sp>
    </p:spTree>
    <p:extLst>
      <p:ext uri="{BB962C8B-B14F-4D97-AF65-F5344CB8AC3E}">
        <p14:creationId xmlns:p14="http://schemas.microsoft.com/office/powerpoint/2010/main" val="17113290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4ECDB9E-5415-4AD6-8236-72E18EFF0890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100" y="1441581"/>
            <a:ext cx="7543800" cy="5029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0" name="Picture 2" descr="Free Green Traffic Light, Download Free Green Traffic Light png images,  Free ClipArts on Clipart Library">
            <a:extLst>
              <a:ext uri="{FF2B5EF4-FFF2-40B4-BE49-F238E27FC236}">
                <a16:creationId xmlns:a16="http://schemas.microsoft.com/office/drawing/2014/main" id="{1DB52AEC-D775-505E-95E4-FF141D09C0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1725" y="387219"/>
            <a:ext cx="1971675" cy="232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9E514D10-FED1-6DE6-9B77-E757EC7CD6F3}"/>
              </a:ext>
            </a:extLst>
          </p:cNvPr>
          <p:cNvSpPr txBox="1">
            <a:spLocks/>
          </p:cNvSpPr>
          <p:nvPr/>
        </p:nvSpPr>
        <p:spPr>
          <a:xfrm>
            <a:off x="266700" y="279401"/>
            <a:ext cx="10515600" cy="888737"/>
          </a:xfrm>
          <a:prstGeom prst="rect">
            <a:avLst/>
          </a:prstGeom>
        </p:spPr>
        <p:txBody>
          <a:bodyPr/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500" b="1" kern="1200" spc="300">
                <a:solidFill>
                  <a:srgbClr val="00205B"/>
                </a:solidFill>
                <a:latin typeface="Alt Gothic Comp ATF" panose="020B0608040502040204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NON-VERBAL COMMUNIATION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CE5E53C-65A3-74A5-89FC-FB64C30F56EF}"/>
              </a:ext>
            </a:extLst>
          </p:cNvPr>
          <p:cNvSpPr txBox="1"/>
          <p:nvPr/>
        </p:nvSpPr>
        <p:spPr>
          <a:xfrm>
            <a:off x="266700" y="927552"/>
            <a:ext cx="1091305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b="1" spc="100" dirty="0">
                <a:solidFill>
                  <a:srgbClr val="C8102E"/>
                </a:solidFill>
                <a:latin typeface="Obvia" panose="02000503040000020004"/>
                <a:cs typeface="Obvia Wide Medium" panose="020B0604020202020204" charset="0"/>
              </a:rPr>
              <a:t>WAIT FOR GREEN LIGHTS</a:t>
            </a:r>
          </a:p>
        </p:txBody>
      </p:sp>
    </p:spTree>
    <p:extLst>
      <p:ext uri="{BB962C8B-B14F-4D97-AF65-F5344CB8AC3E}">
        <p14:creationId xmlns:p14="http://schemas.microsoft.com/office/powerpoint/2010/main" val="1488994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806B2FF-C6DE-40C6-BDCF-50D7B21F7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3-PERSON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5D3795E-FA88-49A5-B51F-FE72CAE72817}"/>
              </a:ext>
            </a:extLst>
          </p:cNvPr>
          <p:cNvSpPr/>
          <p:nvPr/>
        </p:nvSpPr>
        <p:spPr>
          <a:xfrm>
            <a:off x="7289800" y="4382980"/>
            <a:ext cx="609600" cy="609600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T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F2663F6-B334-43F1-A7CF-CF93D09FC282}"/>
              </a:ext>
            </a:extLst>
          </p:cNvPr>
          <p:cNvSpPr/>
          <p:nvPr/>
        </p:nvSpPr>
        <p:spPr>
          <a:xfrm>
            <a:off x="9978656" y="2462028"/>
            <a:ext cx="609600" cy="609600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E4C929E-D261-43FD-A04B-10714A1D0C0A}"/>
              </a:ext>
            </a:extLst>
          </p:cNvPr>
          <p:cNvSpPr/>
          <p:nvPr/>
        </p:nvSpPr>
        <p:spPr>
          <a:xfrm>
            <a:off x="124637" y="1145192"/>
            <a:ext cx="408763" cy="5103208"/>
          </a:xfrm>
          <a:prstGeom prst="rect">
            <a:avLst/>
          </a:prstGeom>
          <a:solidFill>
            <a:srgbClr val="FFC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A490FAA-B7A0-4355-8DCE-7FEDBFFB4EE4}"/>
              </a:ext>
            </a:extLst>
          </p:cNvPr>
          <p:cNvSpPr/>
          <p:nvPr/>
        </p:nvSpPr>
        <p:spPr>
          <a:xfrm>
            <a:off x="124637" y="5915072"/>
            <a:ext cx="11991163" cy="333328"/>
          </a:xfrm>
          <a:prstGeom prst="rect">
            <a:avLst/>
          </a:prstGeom>
          <a:solidFill>
            <a:srgbClr val="FFC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5835C27-083E-4217-8134-DC1EED346CE8}"/>
              </a:ext>
            </a:extLst>
          </p:cNvPr>
          <p:cNvSpPr/>
          <p:nvPr/>
        </p:nvSpPr>
        <p:spPr>
          <a:xfrm>
            <a:off x="11707037" y="1143000"/>
            <a:ext cx="408763" cy="5164224"/>
          </a:xfrm>
          <a:prstGeom prst="rect">
            <a:avLst/>
          </a:prstGeom>
          <a:solidFill>
            <a:srgbClr val="00B0F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F487B42-9AB7-47A2-92DB-111A815DC6B4}"/>
              </a:ext>
            </a:extLst>
          </p:cNvPr>
          <p:cNvSpPr/>
          <p:nvPr/>
        </p:nvSpPr>
        <p:spPr>
          <a:xfrm>
            <a:off x="124637" y="1145192"/>
            <a:ext cx="11991163" cy="333328"/>
          </a:xfrm>
          <a:prstGeom prst="rect">
            <a:avLst/>
          </a:prstGeom>
          <a:solidFill>
            <a:srgbClr val="7030A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56FD9CA-CDC3-4C64-A13D-6A46DBBFBE43}"/>
              </a:ext>
            </a:extLst>
          </p:cNvPr>
          <p:cNvSpPr/>
          <p:nvPr/>
        </p:nvSpPr>
        <p:spPr>
          <a:xfrm>
            <a:off x="10283456" y="4127208"/>
            <a:ext cx="609600" cy="60960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L</a:t>
            </a:r>
          </a:p>
        </p:txBody>
      </p:sp>
    </p:spTree>
    <p:extLst>
      <p:ext uri="{BB962C8B-B14F-4D97-AF65-F5344CB8AC3E}">
        <p14:creationId xmlns:p14="http://schemas.microsoft.com/office/powerpoint/2010/main" val="17929166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806B2FF-C6DE-40C6-BDCF-50D7B21F7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3-PERSON DEEP RESTART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5D3795E-FA88-49A5-B51F-FE72CAE72817}"/>
              </a:ext>
            </a:extLst>
          </p:cNvPr>
          <p:cNvSpPr/>
          <p:nvPr/>
        </p:nvSpPr>
        <p:spPr>
          <a:xfrm>
            <a:off x="1342065" y="4223912"/>
            <a:ext cx="609600" cy="609600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L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F2663F6-B334-43F1-A7CF-CF93D09FC282}"/>
              </a:ext>
            </a:extLst>
          </p:cNvPr>
          <p:cNvSpPr/>
          <p:nvPr/>
        </p:nvSpPr>
        <p:spPr>
          <a:xfrm>
            <a:off x="5791200" y="546817"/>
            <a:ext cx="609600" cy="609600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E4C929E-D261-43FD-A04B-10714A1D0C0A}"/>
              </a:ext>
            </a:extLst>
          </p:cNvPr>
          <p:cNvSpPr/>
          <p:nvPr/>
        </p:nvSpPr>
        <p:spPr>
          <a:xfrm>
            <a:off x="103963" y="1239703"/>
            <a:ext cx="503274" cy="5080937"/>
          </a:xfrm>
          <a:prstGeom prst="rect">
            <a:avLst/>
          </a:prstGeom>
          <a:solidFill>
            <a:srgbClr val="FFC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A490FAA-B7A0-4355-8DCE-7FEDBFFB4EE4}"/>
              </a:ext>
            </a:extLst>
          </p:cNvPr>
          <p:cNvSpPr/>
          <p:nvPr/>
        </p:nvSpPr>
        <p:spPr>
          <a:xfrm>
            <a:off x="266700" y="5866683"/>
            <a:ext cx="6845300" cy="444500"/>
          </a:xfrm>
          <a:prstGeom prst="rect">
            <a:avLst/>
          </a:prstGeom>
          <a:solidFill>
            <a:srgbClr val="FFC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5835C27-083E-4217-8134-DC1EED346CE8}"/>
              </a:ext>
            </a:extLst>
          </p:cNvPr>
          <p:cNvSpPr/>
          <p:nvPr/>
        </p:nvSpPr>
        <p:spPr>
          <a:xfrm>
            <a:off x="7112000" y="1239704"/>
            <a:ext cx="4976037" cy="5080936"/>
          </a:xfrm>
          <a:prstGeom prst="rect">
            <a:avLst/>
          </a:prstGeom>
          <a:solidFill>
            <a:srgbClr val="00B0F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F487B42-9AB7-47A2-92DB-111A815DC6B4}"/>
              </a:ext>
            </a:extLst>
          </p:cNvPr>
          <p:cNvSpPr/>
          <p:nvPr/>
        </p:nvSpPr>
        <p:spPr>
          <a:xfrm>
            <a:off x="103963" y="1241896"/>
            <a:ext cx="11984074" cy="392816"/>
          </a:xfrm>
          <a:prstGeom prst="rect">
            <a:avLst/>
          </a:prstGeom>
          <a:solidFill>
            <a:srgbClr val="7030A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56FD9CA-CDC3-4C64-A13D-6A46DBBFBE43}"/>
              </a:ext>
            </a:extLst>
          </p:cNvPr>
          <p:cNvSpPr/>
          <p:nvPr/>
        </p:nvSpPr>
        <p:spPr>
          <a:xfrm>
            <a:off x="9574028" y="4832332"/>
            <a:ext cx="609600" cy="60960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T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A11EF49-692F-4DAB-B2B6-D14036769B18}"/>
              </a:ext>
            </a:extLst>
          </p:cNvPr>
          <p:cNvSpPr/>
          <p:nvPr/>
        </p:nvSpPr>
        <p:spPr>
          <a:xfrm>
            <a:off x="7518400" y="1634712"/>
            <a:ext cx="406400" cy="406400"/>
          </a:xfrm>
          <a:prstGeom prst="ellips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30678377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94DEA2A-7B61-4C99-B7BD-0B65FC84F9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SPEED UP PLAY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4ECDB9E-5415-4AD6-8236-72E18EFF0890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8700" y="1471393"/>
            <a:ext cx="7594600" cy="5029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hought Bubble: Cloud 8">
            <a:extLst>
              <a:ext uri="{FF2B5EF4-FFF2-40B4-BE49-F238E27FC236}">
                <a16:creationId xmlns:a16="http://schemas.microsoft.com/office/drawing/2014/main" id="{F207FBD0-1584-4660-B9EB-7BC1CC7E97C0}"/>
              </a:ext>
            </a:extLst>
          </p:cNvPr>
          <p:cNvSpPr/>
          <p:nvPr/>
        </p:nvSpPr>
        <p:spPr>
          <a:xfrm>
            <a:off x="8125711" y="723769"/>
            <a:ext cx="3799589" cy="2324100"/>
          </a:xfrm>
          <a:prstGeom prst="cloudCallout">
            <a:avLst>
              <a:gd name="adj1" fmla="val -94625"/>
              <a:gd name="adj2" fmla="val 44538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Players aren’t going to wait on me today.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2DF2BF-21AC-68B8-8349-70F7196EE3EF}"/>
              </a:ext>
            </a:extLst>
          </p:cNvPr>
          <p:cNvSpPr txBox="1"/>
          <p:nvPr/>
        </p:nvSpPr>
        <p:spPr>
          <a:xfrm>
            <a:off x="266700" y="927552"/>
            <a:ext cx="1091305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b="1" spc="100" dirty="0">
                <a:solidFill>
                  <a:srgbClr val="C8102E"/>
                </a:solidFill>
                <a:latin typeface="Obvia" panose="02000503040000020004"/>
                <a:cs typeface="Obvia Wide Medium" panose="020B0604020202020204" charset="0"/>
              </a:rPr>
              <a:t>WHISTLE READY</a:t>
            </a:r>
          </a:p>
        </p:txBody>
      </p:sp>
    </p:spTree>
    <p:extLst>
      <p:ext uri="{BB962C8B-B14F-4D97-AF65-F5344CB8AC3E}">
        <p14:creationId xmlns:p14="http://schemas.microsoft.com/office/powerpoint/2010/main" val="42464162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546A81-92B4-4131-8A3B-191201DF9E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 DEAD BALL TIME EFFICIENTLY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24D0E0F-9AE4-4D45-8108-7300A69D557F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100" y="1447800"/>
            <a:ext cx="7543800" cy="5029200"/>
          </a:xfrm>
          <a:prstGeom prst="rect">
            <a:avLst/>
          </a:prstGeom>
        </p:spPr>
      </p:pic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E3FFBACA-A08C-40BE-9DF3-1CF22813E1A9}"/>
              </a:ext>
            </a:extLst>
          </p:cNvPr>
          <p:cNvSpPr/>
          <p:nvPr/>
        </p:nvSpPr>
        <p:spPr>
          <a:xfrm>
            <a:off x="266700" y="1447800"/>
            <a:ext cx="4675889" cy="2324100"/>
          </a:xfrm>
          <a:prstGeom prst="cloudCallout">
            <a:avLst>
              <a:gd name="adj1" fmla="val 68161"/>
              <a:gd name="adj2" fmla="val -15545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Partner has the restart. Get into position!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B57E8A2-828A-1757-CF0B-E15D5FD42A27}"/>
              </a:ext>
            </a:extLst>
          </p:cNvPr>
          <p:cNvSpPr txBox="1"/>
          <p:nvPr/>
        </p:nvSpPr>
        <p:spPr>
          <a:xfrm>
            <a:off x="266700" y="927552"/>
            <a:ext cx="1091305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b="1" spc="100" dirty="0">
                <a:solidFill>
                  <a:srgbClr val="C8102E"/>
                </a:solidFill>
                <a:latin typeface="Obvia" panose="02000503040000020004"/>
                <a:cs typeface="Obvia Wide Medium" panose="020B0604020202020204" charset="0"/>
              </a:rPr>
              <a:t>HUSTLE BUT REGROUP</a:t>
            </a:r>
          </a:p>
        </p:txBody>
      </p:sp>
    </p:spTree>
    <p:extLst>
      <p:ext uri="{BB962C8B-B14F-4D97-AF65-F5344CB8AC3E}">
        <p14:creationId xmlns:p14="http://schemas.microsoft.com/office/powerpoint/2010/main" val="31747028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4AA0668-14AB-4C6E-A7B3-D5546AF8CC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SELL YOUR CALLS</a:t>
            </a:r>
          </a:p>
        </p:txBody>
      </p:sp>
    </p:spTree>
    <p:extLst>
      <p:ext uri="{BB962C8B-B14F-4D97-AF65-F5344CB8AC3E}">
        <p14:creationId xmlns:p14="http://schemas.microsoft.com/office/powerpoint/2010/main" val="499222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4D994D9-0FA6-4C2E-B87D-39CEDC4094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>
                <a:solidFill>
                  <a:schemeClr val="bg1"/>
                </a:solidFill>
                <a:latin typeface="Alt Gothic Comp ATF" panose="020B0608040502040204" pitchFamily="34" charset="0"/>
              </a:rPr>
              <a:t>MECHANICS &amp; POSITIONING</a:t>
            </a:r>
            <a:endParaRPr lang="en-US" b="1" dirty="0">
              <a:solidFill>
                <a:schemeClr val="bg1"/>
              </a:solidFill>
              <a:latin typeface="Alt Gothic Comp ATF" panose="020B0608040502040204" pitchFamily="34" charset="0"/>
            </a:endParaRP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8B5E45DB-D597-F314-10F0-429C217159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325000" t="-160938" r="-325000" b="-160938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688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60"/>
    </mc:Choice>
    <mc:Fallback xmlns="">
      <p:transition spd="slow" advTm="32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05323D3-317C-46C0-A85A-4ADFE65EC5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POOR SALESMANSHIP</a:t>
            </a:r>
          </a:p>
        </p:txBody>
      </p:sp>
      <p:pic>
        <p:nvPicPr>
          <p:cNvPr id="2" name="poor_salesmanship_on_goal">
            <a:hlinkClick r:id="" action="ppaction://media"/>
            <a:extLst>
              <a:ext uri="{FF2B5EF4-FFF2-40B4-BE49-F238E27FC236}">
                <a16:creationId xmlns:a16="http://schemas.microsoft.com/office/drawing/2014/main" id="{312F7DD1-483A-EAD7-D79E-562DA3F1A56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17500" t="18889" r="37500" b="27778"/>
          <a:stretch/>
        </p:blipFill>
        <p:spPr>
          <a:xfrm>
            <a:off x="1981200" y="1092199"/>
            <a:ext cx="8229600" cy="5486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16600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EAF8FA-BC16-4E3D-8F14-50437B04E2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EXCELLENT SALESMANSHIP</a:t>
            </a:r>
          </a:p>
        </p:txBody>
      </p:sp>
      <p:pic>
        <p:nvPicPr>
          <p:cNvPr id="3" name="Crease_Violation_Great_Signal_Greg Hite">
            <a:hlinkClick r:id="" action="ppaction://media"/>
            <a:extLst>
              <a:ext uri="{FF2B5EF4-FFF2-40B4-BE49-F238E27FC236}">
                <a16:creationId xmlns:a16="http://schemas.microsoft.com/office/drawing/2014/main" id="{AF51E20F-7BE8-ABA3-2769-949DEAD817F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81200" y="1447800"/>
            <a:ext cx="8229600" cy="46291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23540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405750-BE83-F008-C7A0-54AFE31F787D}"/>
              </a:ext>
            </a:extLst>
          </p:cNvPr>
          <p:cNvSpPr txBox="1"/>
          <p:nvPr/>
        </p:nvSpPr>
        <p:spPr>
          <a:xfrm>
            <a:off x="3226777" y="2449153"/>
            <a:ext cx="57384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spc="300" dirty="0">
                <a:solidFill>
                  <a:schemeClr val="bg1"/>
                </a:solidFill>
                <a:latin typeface="Alt Gothic Comp ATF" panose="020B0608040502040204" pitchFamily="34" charset="77"/>
              </a:rPr>
              <a:t>THANK YOU TO THE MEMBERS OF THE</a:t>
            </a:r>
          </a:p>
          <a:p>
            <a:pPr algn="ctr"/>
            <a:r>
              <a:rPr lang="en-US" sz="3200" spc="300" dirty="0">
                <a:solidFill>
                  <a:schemeClr val="bg1"/>
                </a:solidFill>
                <a:latin typeface="Alt Gothic Comp ATF" panose="020B0608040502040204" pitchFamily="34" charset="77"/>
              </a:rPr>
              <a:t>2023 MENS OFFICIAL’S EDUCATION DEVELOPMENT TEAM</a:t>
            </a:r>
            <a:endParaRPr lang="en-US" sz="3200" b="0" i="0" spc="300" dirty="0">
              <a:solidFill>
                <a:schemeClr val="bg1"/>
              </a:solidFill>
              <a:latin typeface="Alt Gothic Comp ATF" panose="020B060804050204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0432996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CF191CFD-6094-4F42-92C4-3C923FE005F0}"/>
              </a:ext>
            </a:extLst>
          </p:cNvPr>
          <p:cNvSpPr/>
          <p:nvPr/>
        </p:nvSpPr>
        <p:spPr>
          <a:xfrm>
            <a:off x="7010400" y="4198679"/>
            <a:ext cx="711200" cy="711200"/>
          </a:xfrm>
          <a:prstGeom prst="ellipse">
            <a:avLst/>
          </a:prstGeom>
          <a:solidFill>
            <a:srgbClr val="66FF33">
              <a:alpha val="50196"/>
            </a:srgb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L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826E647-16D2-4553-B45D-40AC33CBEA1C}"/>
              </a:ext>
            </a:extLst>
          </p:cNvPr>
          <p:cNvSpPr/>
          <p:nvPr/>
        </p:nvSpPr>
        <p:spPr>
          <a:xfrm>
            <a:off x="7010400" y="4996123"/>
            <a:ext cx="711200" cy="711200"/>
          </a:xfrm>
          <a:prstGeom prst="ellipse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L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BBBC40B-AB0F-4586-83A2-FA079BE87062}"/>
              </a:ext>
            </a:extLst>
          </p:cNvPr>
          <p:cNvSpPr/>
          <p:nvPr/>
        </p:nvSpPr>
        <p:spPr>
          <a:xfrm>
            <a:off x="2844800" y="2311400"/>
            <a:ext cx="711200" cy="711200"/>
          </a:xfrm>
          <a:prstGeom prst="ellipse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T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E8AF4C6-14FC-454D-8D4C-903C47396627}"/>
              </a:ext>
            </a:extLst>
          </p:cNvPr>
          <p:cNvSpPr/>
          <p:nvPr/>
        </p:nvSpPr>
        <p:spPr>
          <a:xfrm>
            <a:off x="3556000" y="1549400"/>
            <a:ext cx="711200" cy="711200"/>
          </a:xfrm>
          <a:prstGeom prst="ellipse">
            <a:avLst/>
          </a:prstGeom>
          <a:solidFill>
            <a:srgbClr val="66FF33">
              <a:alpha val="50196"/>
            </a:srgb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T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F90E87B-CEE7-569F-D2D6-5CE965DCE4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/>
          <a:lstStyle/>
          <a:p>
            <a:r>
              <a:rPr lang="en-US" dirty="0"/>
              <a:t>2-PERSON - REFINE YOUR STANDARD POSITION</a:t>
            </a:r>
          </a:p>
        </p:txBody>
      </p:sp>
      <p:pic>
        <p:nvPicPr>
          <p:cNvPr id="20" name="Audio 19">
            <a:hlinkClick r:id="" action="ppaction://media"/>
            <a:extLst>
              <a:ext uri="{FF2B5EF4-FFF2-40B4-BE49-F238E27FC236}">
                <a16:creationId xmlns:a16="http://schemas.microsoft.com/office/drawing/2014/main" id="{2A7793D4-4C91-DF24-823F-7ABD88D1B2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325000" t="-160938" r="-325000" b="-160938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64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940"/>
    </mc:Choice>
    <mc:Fallback xmlns="">
      <p:transition spd="slow" advTm="319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544B0FA-C0A5-41C5-B13F-A73E1E25FE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LEAD RESPONSIBILITIES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9A8D5E4-0A0B-43D8-99C0-8270D19908E9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100" y="1549399"/>
            <a:ext cx="7543800" cy="5029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id="{ED77DCD4-1ED2-4774-878F-BB0845B0A097}"/>
              </a:ext>
            </a:extLst>
          </p:cNvPr>
          <p:cNvSpPr/>
          <p:nvPr/>
        </p:nvSpPr>
        <p:spPr>
          <a:xfrm>
            <a:off x="8223249" y="705293"/>
            <a:ext cx="3860800" cy="1775467"/>
          </a:xfrm>
          <a:prstGeom prst="cloudCallout">
            <a:avLst>
              <a:gd name="adj1" fmla="val -68934"/>
              <a:gd name="adj2" fmla="val 34054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Time to crash the crease!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1CC68EF-DD58-4473-A101-97D9F740C26C}"/>
              </a:ext>
            </a:extLst>
          </p:cNvPr>
          <p:cNvSpPr/>
          <p:nvPr/>
        </p:nvSpPr>
        <p:spPr>
          <a:xfrm>
            <a:off x="7721600" y="4749800"/>
            <a:ext cx="711200" cy="71120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L</a:t>
            </a:r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9E3D769E-FF2C-F764-866B-F84E98074BEC}"/>
              </a:ext>
            </a:extLst>
          </p:cNvPr>
          <p:cNvSpPr txBox="1"/>
          <p:nvPr/>
        </p:nvSpPr>
        <p:spPr>
          <a:xfrm>
            <a:off x="266700" y="927552"/>
            <a:ext cx="1091305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b="1" spc="100" dirty="0">
                <a:solidFill>
                  <a:srgbClr val="C8102E"/>
                </a:solidFill>
                <a:latin typeface="Obvia" panose="02000503040000020004"/>
                <a:cs typeface="Obvia Wide Medium" panose="020B0604020202020204" charset="0"/>
              </a:rPr>
              <a:t>THE GOAL IS PRIMARY</a:t>
            </a:r>
            <a:endParaRPr lang="en-US" sz="2200" b="1" i="0" spc="100" baseline="0" dirty="0">
              <a:solidFill>
                <a:srgbClr val="C8102E"/>
              </a:solidFill>
              <a:latin typeface="Obvia" panose="02000503040000020004"/>
              <a:cs typeface="Obvia Wide Medium" panose="020B0604020202020204" charset="0"/>
            </a:endParaRP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8B56FE5C-341D-5D05-1FA4-A39804BEE6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721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254"/>
    </mc:Choice>
    <mc:Fallback xmlns="">
      <p:transition spd="slow" advTm="392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396AF0-6354-406A-8820-2D2425D61F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GOAL NEEDS COVERAGE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9BB615A-D89D-4261-A213-47D26208BA85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371600"/>
            <a:ext cx="7543800" cy="5029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hought Bubble: Cloud 7">
            <a:extLst>
              <a:ext uri="{FF2B5EF4-FFF2-40B4-BE49-F238E27FC236}">
                <a16:creationId xmlns:a16="http://schemas.microsoft.com/office/drawing/2014/main" id="{087D7EE2-910E-41AE-9B01-E7F9A03FE77E}"/>
              </a:ext>
            </a:extLst>
          </p:cNvPr>
          <p:cNvSpPr/>
          <p:nvPr/>
        </p:nvSpPr>
        <p:spPr>
          <a:xfrm>
            <a:off x="8001000" y="359400"/>
            <a:ext cx="3860800" cy="1775467"/>
          </a:xfrm>
          <a:prstGeom prst="cloudCallout">
            <a:avLst>
              <a:gd name="adj1" fmla="val -44056"/>
              <a:gd name="adj2" fmla="val 5494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Move to improve, Get to GLE.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E7BCE3B-5D42-4F35-935F-408D31E6D18B}"/>
              </a:ext>
            </a:extLst>
          </p:cNvPr>
          <p:cNvSpPr/>
          <p:nvPr/>
        </p:nvSpPr>
        <p:spPr>
          <a:xfrm>
            <a:off x="7823200" y="4775200"/>
            <a:ext cx="711200" cy="71120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996C445-9061-09A5-40E7-7257C2652E72}"/>
              </a:ext>
            </a:extLst>
          </p:cNvPr>
          <p:cNvSpPr txBox="1"/>
          <p:nvPr/>
        </p:nvSpPr>
        <p:spPr>
          <a:xfrm>
            <a:off x="266700" y="927552"/>
            <a:ext cx="1091305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b="1" i="0" spc="100" baseline="0" dirty="0">
                <a:solidFill>
                  <a:srgbClr val="C8102E"/>
                </a:solidFill>
                <a:latin typeface="Obvia" panose="02000503040000020004"/>
                <a:cs typeface="Obvia Wide Medium" panose="020B0604020202020204" charset="0"/>
              </a:rPr>
              <a:t>RECOVER FROM BEHIND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967A6218-0DFD-0B53-817A-4FBB3E312E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054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536"/>
    </mc:Choice>
    <mc:Fallback xmlns="">
      <p:transition spd="slow" advTm="395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oup of men playing lacrosse&#10;&#10;Description automatically generated">
            <a:extLst>
              <a:ext uri="{FF2B5EF4-FFF2-40B4-BE49-F238E27FC236}">
                <a16:creationId xmlns:a16="http://schemas.microsoft.com/office/drawing/2014/main" id="{01C2A7EC-082F-222D-0B81-02DD5206DA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3540" y="1530349"/>
            <a:ext cx="7544919" cy="5029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EE9E880-C018-4148-A041-501B82DFFC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SINGLE RESPONSIBILITIES</a:t>
            </a:r>
          </a:p>
        </p:txBody>
      </p:sp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664CA997-B888-44EB-99A3-3BBA6C453A36}"/>
              </a:ext>
            </a:extLst>
          </p:cNvPr>
          <p:cNvSpPr/>
          <p:nvPr/>
        </p:nvSpPr>
        <p:spPr>
          <a:xfrm>
            <a:off x="7467600" y="387548"/>
            <a:ext cx="4013200" cy="1905000"/>
          </a:xfrm>
          <a:prstGeom prst="cloudCallout">
            <a:avLst>
              <a:gd name="adj1" fmla="val -69193"/>
              <a:gd name="adj2" fmla="val 63830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457189" indent="-457189">
              <a:buFont typeface="+mj-lt"/>
              <a:buAutoNum type="arabicPeriod"/>
            </a:pPr>
            <a:r>
              <a:rPr lang="en-US" sz="2000" dirty="0"/>
              <a:t>All Counts</a:t>
            </a:r>
          </a:p>
          <a:p>
            <a:pPr marL="457189" indent="-457189">
              <a:buFont typeface="+mj-lt"/>
              <a:buAutoNum type="arabicPeriod"/>
            </a:pPr>
            <a:r>
              <a:rPr lang="en-US" sz="2000" dirty="0"/>
              <a:t>Offside</a:t>
            </a:r>
          </a:p>
          <a:p>
            <a:pPr marL="457189" indent="-457189">
              <a:buFont typeface="+mj-lt"/>
              <a:buAutoNum type="arabicPeriod"/>
            </a:pPr>
            <a:r>
              <a:rPr lang="en-US" sz="2000" dirty="0"/>
              <a:t>Shooter</a:t>
            </a:r>
          </a:p>
          <a:p>
            <a:pPr marL="457189" indent="-457189">
              <a:buFont typeface="+mj-lt"/>
              <a:buAutoNum type="arabicPeriod"/>
            </a:pPr>
            <a:r>
              <a:rPr lang="en-US" sz="2000" dirty="0"/>
              <a:t>Goal Coverage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ED582D0-5586-4B43-987A-097A60D143F4}"/>
              </a:ext>
            </a:extLst>
          </p:cNvPr>
          <p:cNvSpPr/>
          <p:nvPr/>
        </p:nvSpPr>
        <p:spPr>
          <a:xfrm>
            <a:off x="5867400" y="5574848"/>
            <a:ext cx="711200" cy="71120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0C98F3-B58D-8D47-B457-298F0524CE6F}"/>
              </a:ext>
            </a:extLst>
          </p:cNvPr>
          <p:cNvSpPr txBox="1"/>
          <p:nvPr/>
        </p:nvSpPr>
        <p:spPr>
          <a:xfrm>
            <a:off x="266700" y="927552"/>
            <a:ext cx="1091305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b="1" i="0" spc="100" baseline="0" dirty="0">
                <a:solidFill>
                  <a:srgbClr val="C8102E"/>
                </a:solidFill>
                <a:latin typeface="Obvia" panose="02000503040000020004"/>
                <a:cs typeface="Obvia Wide Medium" panose="020B0604020202020204" charset="0"/>
              </a:rPr>
              <a:t>SEE THE BIG PICTURE</a:t>
            </a: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A5FC539D-84FD-E4DE-BC84-A4DB56EEFD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728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169"/>
    </mc:Choice>
    <mc:Fallback xmlns="">
      <p:transition spd="slow" advTm="451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9EB2BB-FD55-4F4E-8DA1-092AF1C8DA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TRAIL RESPONSIBILITIES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FB68FFD-B7FF-4894-9E73-3615FB368F91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100" y="1511299"/>
            <a:ext cx="7543800" cy="5029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E3A5BB40-8C74-4C2B-8332-E7A0AEDA0F6D}"/>
              </a:ext>
            </a:extLst>
          </p:cNvPr>
          <p:cNvSpPr/>
          <p:nvPr/>
        </p:nvSpPr>
        <p:spPr>
          <a:xfrm>
            <a:off x="7620000" y="4241800"/>
            <a:ext cx="711200" cy="71120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T</a:t>
            </a:r>
          </a:p>
        </p:txBody>
      </p:sp>
      <p:sp>
        <p:nvSpPr>
          <p:cNvPr id="8" name="Thought Bubble: Cloud 7">
            <a:extLst>
              <a:ext uri="{FF2B5EF4-FFF2-40B4-BE49-F238E27FC236}">
                <a16:creationId xmlns:a16="http://schemas.microsoft.com/office/drawing/2014/main" id="{6A36A025-035E-4CFB-B60E-05875442F9C8}"/>
              </a:ext>
            </a:extLst>
          </p:cNvPr>
          <p:cNvSpPr/>
          <p:nvPr/>
        </p:nvSpPr>
        <p:spPr>
          <a:xfrm>
            <a:off x="8128000" y="889000"/>
            <a:ext cx="3860800" cy="2641600"/>
          </a:xfrm>
          <a:prstGeom prst="cloudCallout">
            <a:avLst>
              <a:gd name="adj1" fmla="val -71527"/>
              <a:gd name="adj2" fmla="val 8511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457189" indent="-457189">
              <a:buFont typeface="+mj-lt"/>
              <a:buAutoNum type="arabicPeriod"/>
            </a:pPr>
            <a:r>
              <a:rPr lang="en-US" sz="2000" dirty="0"/>
              <a:t>Far Goal</a:t>
            </a:r>
          </a:p>
          <a:p>
            <a:pPr marL="457189" indent="-457189">
              <a:buFont typeface="+mj-lt"/>
              <a:buAutoNum type="arabicPeriod"/>
            </a:pPr>
            <a:r>
              <a:rPr lang="en-US" sz="2000" dirty="0"/>
              <a:t>Over and Back</a:t>
            </a:r>
          </a:p>
          <a:p>
            <a:pPr marL="457189" indent="-457189">
              <a:buFont typeface="+mj-lt"/>
              <a:buAutoNum type="arabicPeriod"/>
            </a:pPr>
            <a:r>
              <a:rPr lang="en-US" sz="2000" dirty="0"/>
              <a:t>Shooter</a:t>
            </a:r>
          </a:p>
          <a:p>
            <a:pPr marL="457189" indent="-457189">
              <a:buFont typeface="+mj-lt"/>
              <a:buAutoNum type="arabicPeriod"/>
            </a:pPr>
            <a:r>
              <a:rPr lang="en-US" sz="2000" dirty="0"/>
              <a:t>My Sideline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EA8F1A1-DFEC-3BDD-8405-B55F04ACADA9}"/>
              </a:ext>
            </a:extLst>
          </p:cNvPr>
          <p:cNvSpPr txBox="1"/>
          <p:nvPr/>
        </p:nvSpPr>
        <p:spPr>
          <a:xfrm>
            <a:off x="266700" y="927552"/>
            <a:ext cx="1091305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b="1" spc="100" dirty="0">
                <a:solidFill>
                  <a:srgbClr val="C8102E"/>
                </a:solidFill>
                <a:latin typeface="Obvia" panose="02000503040000020004"/>
                <a:cs typeface="Obvia Wide Medium" panose="020B0604020202020204" charset="0"/>
              </a:rPr>
              <a:t>DON’T KILL GRASS</a:t>
            </a:r>
            <a:endParaRPr lang="en-US" sz="2200" b="1" i="0" spc="100" baseline="0" dirty="0">
              <a:solidFill>
                <a:srgbClr val="C8102E"/>
              </a:solidFill>
              <a:latin typeface="Obvia" panose="02000503040000020004"/>
              <a:cs typeface="Obvia Wide Medium" panose="020B0604020202020204" charset="0"/>
            </a:endParaRP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5347FF0B-D5C9-15D7-48B9-CA97F31401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161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594"/>
    </mc:Choice>
    <mc:Fallback xmlns="">
      <p:transition spd="slow" advTm="485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62B3B26-0EF5-439B-86B8-0AA131147D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TEAMWORK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B488604-460E-4C15-82DC-01A828DBC3BB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6162" y="1523999"/>
            <a:ext cx="7559675" cy="5029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id="{BF68C621-722F-4F4E-A064-CDAB8BD6BA57}"/>
              </a:ext>
            </a:extLst>
          </p:cNvPr>
          <p:cNvSpPr/>
          <p:nvPr/>
        </p:nvSpPr>
        <p:spPr>
          <a:xfrm>
            <a:off x="2858977" y="241301"/>
            <a:ext cx="3860800" cy="1775467"/>
          </a:xfrm>
          <a:prstGeom prst="cloudCallout">
            <a:avLst>
              <a:gd name="adj1" fmla="val 70892"/>
              <a:gd name="adj2" fmla="val 6221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Step above GLE, get a good angle.</a:t>
            </a:r>
          </a:p>
        </p:txBody>
      </p:sp>
      <p:sp>
        <p:nvSpPr>
          <p:cNvPr id="8" name="Thought Bubble: Cloud 7">
            <a:extLst>
              <a:ext uri="{FF2B5EF4-FFF2-40B4-BE49-F238E27FC236}">
                <a16:creationId xmlns:a16="http://schemas.microsoft.com/office/drawing/2014/main" id="{674FA6E0-5B72-4874-80B2-4C88351265F8}"/>
              </a:ext>
            </a:extLst>
          </p:cNvPr>
          <p:cNvSpPr/>
          <p:nvPr/>
        </p:nvSpPr>
        <p:spPr>
          <a:xfrm>
            <a:off x="8293100" y="3404867"/>
            <a:ext cx="3860800" cy="1775467"/>
          </a:xfrm>
          <a:prstGeom prst="cloudCallout">
            <a:avLst>
              <a:gd name="adj1" fmla="val -10442"/>
              <a:gd name="adj2" fmla="val -148532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Shooter, watch the back. 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7E70298-4BA7-4B1E-9171-1DEC8666D5B8}"/>
              </a:ext>
            </a:extLst>
          </p:cNvPr>
          <p:cNvSpPr/>
          <p:nvPr/>
        </p:nvSpPr>
        <p:spPr>
          <a:xfrm>
            <a:off x="7684238" y="1523999"/>
            <a:ext cx="711200" cy="71120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L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B30EDEA-7248-49BC-9868-606A01C4C663}"/>
              </a:ext>
            </a:extLst>
          </p:cNvPr>
          <p:cNvSpPr/>
          <p:nvPr/>
        </p:nvSpPr>
        <p:spPr>
          <a:xfrm>
            <a:off x="8991600" y="5345894"/>
            <a:ext cx="711200" cy="71120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053F406-43A7-EA60-8E94-C5D8C2B71225}"/>
              </a:ext>
            </a:extLst>
          </p:cNvPr>
          <p:cNvSpPr txBox="1"/>
          <p:nvPr/>
        </p:nvSpPr>
        <p:spPr>
          <a:xfrm>
            <a:off x="266700" y="927552"/>
            <a:ext cx="1091305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b="1" i="0" spc="100" baseline="0" dirty="0">
                <a:solidFill>
                  <a:srgbClr val="C8102E"/>
                </a:solidFill>
                <a:latin typeface="Obvia" panose="02000503040000020004"/>
                <a:cs typeface="Obvia Wide Medium" panose="020B0604020202020204" charset="0"/>
              </a:rPr>
              <a:t>LEAD &amp; SINGLE</a:t>
            </a: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16A5971E-2CED-FDB3-DBF6-619F112599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208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392"/>
    </mc:Choice>
    <mc:Fallback xmlns="">
      <p:transition spd="slow" advTm="443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lt Gothic Comp ATF"/>
        <a:ea typeface=""/>
        <a:cs typeface=""/>
      </a:majorFont>
      <a:minorFont>
        <a:latin typeface="Acumin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SAL-powerpoint-template" id="{2E2E3182-7E5B-F145-80F4-A0EBFBEAB87F}" vid="{1E7F19F3-545A-D84E-8A82-91221186240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FF246980BFB2340B1C845AE60DDB038" ma:contentTypeVersion="16" ma:contentTypeDescription="Create a new document." ma:contentTypeScope="" ma:versionID="7a3c8e08b3b57451cdf4b0f26fff4a75">
  <xsd:schema xmlns:xsd="http://www.w3.org/2001/XMLSchema" xmlns:xs="http://www.w3.org/2001/XMLSchema" xmlns:p="http://schemas.microsoft.com/office/2006/metadata/properties" xmlns:ns2="f4bcc57d-5958-4083-8f93-a1c6c20683a6" xmlns:ns3="91965e93-ae8c-442d-9ec4-149738af66dd" targetNamespace="http://schemas.microsoft.com/office/2006/metadata/properties" ma:root="true" ma:fieldsID="439dac9f7af2cff4708109057b0dc24e" ns2:_="" ns3:_="">
    <xsd:import namespace="f4bcc57d-5958-4083-8f93-a1c6c20683a6"/>
    <xsd:import namespace="91965e93-ae8c-442d-9ec4-149738af66d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OCR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4bcc57d-5958-4083-8f93-a1c6c20683a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8b26a1b2-d6a7-4698-baa2-dcbee4c751a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1965e93-ae8c-442d-9ec4-149738af66dd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beac1e97-b96f-47cf-bda7-06d069336ac6}" ma:internalName="TaxCatchAll" ma:showField="CatchAllData" ma:web="91965e93-ae8c-442d-9ec4-149738af66d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4bcc57d-5958-4083-8f93-a1c6c20683a6">
      <Terms xmlns="http://schemas.microsoft.com/office/infopath/2007/PartnerControls"/>
    </lcf76f155ced4ddcb4097134ff3c332f>
    <TaxCatchAll xmlns="91965e93-ae8c-442d-9ec4-149738af66dd" xsi:nil="true"/>
    <SharedWithUsers xmlns="91965e93-ae8c-442d-9ec4-149738af66dd">
      <UserInfo>
        <DisplayName>Ocheltree, Jeff</DisplayName>
        <AccountId>63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F43F7C6A-3442-4C4A-83A3-69E1FDE9458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7C3AAE4-FFFF-413A-9495-0F21E0C0EA3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4bcc57d-5958-4083-8f93-a1c6c20683a6"/>
    <ds:schemaRef ds:uri="91965e93-ae8c-442d-9ec4-149738af66d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1CC95ED-84F6-40A7-99F0-3A58A869D42B}">
  <ds:schemaRefs>
    <ds:schemaRef ds:uri="http://schemas.microsoft.com/office/2006/metadata/properties"/>
    <ds:schemaRef ds:uri="http://schemas.microsoft.com/office/infopath/2007/PartnerControls"/>
    <ds:schemaRef ds:uri="f4bcc57d-5958-4083-8f93-a1c6c20683a6"/>
    <ds:schemaRef ds:uri="91965e93-ae8c-442d-9ec4-149738af66d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1540</Words>
  <Application>Microsoft Office PowerPoint</Application>
  <PresentationFormat>Widescreen</PresentationFormat>
  <Paragraphs>319</Paragraphs>
  <Slides>32</Slides>
  <Notes>31</Notes>
  <HiddenSlides>0</HiddenSlides>
  <MMClips>18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Office Theme</vt:lpstr>
      <vt:lpstr>PowerPoint Presentation</vt:lpstr>
      <vt:lpstr>WHAT WILL BE COVERED</vt:lpstr>
      <vt:lpstr>MECHANICS &amp; POSITIONING</vt:lpstr>
      <vt:lpstr>2-PERSON - REFINE YOUR STANDARD POSITION</vt:lpstr>
      <vt:lpstr>LEAD RESPONSIBILITIES</vt:lpstr>
      <vt:lpstr>THE GOAL NEEDS COVERAGE</vt:lpstr>
      <vt:lpstr>SINGLE RESPONSIBILITIES</vt:lpstr>
      <vt:lpstr>TRAIL RESPONSIBILITIES</vt:lpstr>
      <vt:lpstr>TEAMWORK</vt:lpstr>
      <vt:lpstr>3-PERSON, REFINE YOUR SETTLED POSITION</vt:lpstr>
      <vt:lpstr>TRANSITION TIPS</vt:lpstr>
      <vt:lpstr>2-PERSON MECHANICS</vt:lpstr>
      <vt:lpstr>STAY FOCUSED WHILE RUNNING</vt:lpstr>
      <vt:lpstr>TRAIL JOGS, LEAD RUNS</vt:lpstr>
      <vt:lpstr>3-PERSON MECHANICS</vt:lpstr>
      <vt:lpstr>TRAIL TO NEW LEAD</vt:lpstr>
      <vt:lpstr>SINGLE SIDE</vt:lpstr>
      <vt:lpstr>LEAD TO NEW TRAIL</vt:lpstr>
      <vt:lpstr>WORK HARD TO GET WHERE YOU WILL BE NEEDED</vt:lpstr>
      <vt:lpstr>RESTARTS</vt:lpstr>
      <vt:lpstr>2-PERSON</vt:lpstr>
      <vt:lpstr>2-PERSON</vt:lpstr>
      <vt:lpstr>NON-VERBAL COMMUNICATION</vt:lpstr>
      <vt:lpstr>PowerPoint Presentation</vt:lpstr>
      <vt:lpstr>3-PERSON</vt:lpstr>
      <vt:lpstr>3-PERSON DEEP RESTART</vt:lpstr>
      <vt:lpstr>SPEED UP PLAY</vt:lpstr>
      <vt:lpstr>USE DEAD BALL TIME EFFICIENTLY</vt:lpstr>
      <vt:lpstr>SELL YOUR CALLS</vt:lpstr>
      <vt:lpstr>POOR SALESMANSHIP</vt:lpstr>
      <vt:lpstr>EXCELLENT SALESMANSHIP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/>
  <cp:revision>2</cp:revision>
  <dcterms:created xsi:type="dcterms:W3CDTF">2023-02-21T18:09:38Z</dcterms:created>
  <dcterms:modified xsi:type="dcterms:W3CDTF">2023-02-22T21:23:49Z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0x0101004FF246980BFB2340B1C845AE60DDB038</vt:lpwstr>
  </property>
</Properties>
</file>