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4"/>
  </p:sldMasterIdLst>
  <p:notesMasterIdLst>
    <p:notesMasterId r:id="rId29"/>
  </p:notesMasterIdLst>
  <p:sldIdLst>
    <p:sldId id="256" r:id="rId5"/>
    <p:sldId id="302" r:id="rId6"/>
    <p:sldId id="351" r:id="rId7"/>
    <p:sldId id="334" r:id="rId8"/>
    <p:sldId id="309" r:id="rId9"/>
    <p:sldId id="312" r:id="rId10"/>
    <p:sldId id="311" r:id="rId11"/>
    <p:sldId id="310" r:id="rId12"/>
    <p:sldId id="307" r:id="rId13"/>
    <p:sldId id="352" r:id="rId14"/>
    <p:sldId id="329" r:id="rId15"/>
    <p:sldId id="331" r:id="rId16"/>
    <p:sldId id="332" r:id="rId17"/>
    <p:sldId id="333" r:id="rId18"/>
    <p:sldId id="335" r:id="rId19"/>
    <p:sldId id="350" r:id="rId20"/>
    <p:sldId id="353" r:id="rId21"/>
    <p:sldId id="345" r:id="rId22"/>
    <p:sldId id="343" r:id="rId23"/>
    <p:sldId id="346" r:id="rId24"/>
    <p:sldId id="347" r:id="rId25"/>
    <p:sldId id="348" r:id="rId26"/>
    <p:sldId id="349" r:id="rId27"/>
    <p:sldId id="263" r:id="rId28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1C1C"/>
    <a:srgbClr val="FFC000"/>
    <a:srgbClr val="FF0000"/>
    <a:srgbClr val="92D050"/>
    <a:srgbClr val="FEBC11"/>
    <a:srgbClr val="060606"/>
    <a:srgbClr val="C9CACC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E144B-0020-4829-B479-2564DEB51C09}" v="155" dt="2022-12-29T23:38:22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72200" autoAdjust="0"/>
  </p:normalViewPr>
  <p:slideViewPr>
    <p:cSldViewPr>
      <p:cViewPr varScale="1">
        <p:scale>
          <a:sx n="48" d="100"/>
          <a:sy n="48" d="100"/>
        </p:scale>
        <p:origin x="156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8304A-E843-4F2F-B5F8-E4C4C0BB41C2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DAD16-50DA-43E3-BC96-2660E000B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RETURNING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of this curriculum is to give the trainer “talking points” for virtual and/or in-person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session is designed to be 45-60m.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Returning officials generally benefit more from discussion rather than rule-by-rule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material as you see fit and use your “style” to make it work for your 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DAD16-50DA-43E3-BC96-2660E000B3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polite questions from coaches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conduct foul “ladder” to manage the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Opportunities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Coach leaves coach's area to confront you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Head coach is impolite / unprofessional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Assistant coach tries to influence you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Maligning comment from bench area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CROWD EJECTIONS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Officials have no authority to penalize either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Officials may stop the game and refuse to continue until the problem is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Game Manager on duty prior to the start of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nuclear option, and we</a:t>
            </a:r>
            <a:r>
              <a:rPr lang="en-US" baseline="0" dirty="0"/>
              <a:t> want to avoid this if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Use the head coach of the teams and the site administrator to address fans if they become a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Eject the individuals most responsible for the abusive comments or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When all else fails, have the site administrator send everyone out of the 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Imagine the words</a:t>
            </a:r>
            <a:r>
              <a:rPr lang="en-US" baseline="0" dirty="0"/>
              <a:t> passing through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Only the ones that merit a response and the ones you respond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Yelling at my partner is</a:t>
            </a:r>
            <a:r>
              <a:rPr lang="en-US" baseline="0" dirty="0"/>
              <a:t> not going to make him better today – yell at me not at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are ample studies that show pointing fingers raises antagonistic and angry feelings at the person you are pointing 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If you want greater success persuading someone of your point, use an open palm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3C5ABF-B40F-0F9A-0FFB-036EBD5C4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0515600" cy="609600"/>
          </a:xfrm>
          <a:prstGeom prst="rect">
            <a:avLst/>
          </a:prstGeom>
        </p:spPr>
        <p:txBody>
          <a:bodyPr/>
          <a:lstStyle/>
          <a:p>
            <a:r>
              <a:rPr lang="en-US" sz="4400" b="1" i="0" spc="300" dirty="0">
                <a:solidFill>
                  <a:schemeClr val="bg1"/>
                </a:solidFill>
                <a:latin typeface="Alt Gothic Comp ATF"/>
              </a:rPr>
              <a:t>RETURNING OFFICIALS – SESSION 1</a:t>
            </a:r>
            <a:endParaRPr lang="en-US" sz="4400" b="1" i="0" spc="300" dirty="0">
              <a:solidFill>
                <a:schemeClr val="bg1"/>
              </a:solidFill>
              <a:latin typeface="Alt Gothic Comp ATF" panose="020B060804050204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02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4F0E3EC-D59A-F99D-EB21-08E41F110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55" y="1540988"/>
            <a:ext cx="11480800" cy="5202237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9B729B9-AC19-741B-114E-6041D787B9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16" y="5854490"/>
            <a:ext cx="570781" cy="8887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2BA391-613F-D338-29E9-B61DFB7F3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4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8B4935-F0FF-C5AE-60DC-948E5AD43579}"/>
              </a:ext>
            </a:extLst>
          </p:cNvPr>
          <p:cNvSpPr/>
          <p:nvPr userDrawn="1"/>
        </p:nvSpPr>
        <p:spPr>
          <a:xfrm>
            <a:off x="914400" y="1435180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F13F1-5F78-690F-860C-7D26C4545B21}"/>
              </a:ext>
            </a:extLst>
          </p:cNvPr>
          <p:cNvSpPr/>
          <p:nvPr userDrawn="1"/>
        </p:nvSpPr>
        <p:spPr>
          <a:xfrm>
            <a:off x="6378255" y="1422480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ECEA3-90E3-629B-7BF2-3E8C1EE2D127}"/>
              </a:ext>
            </a:extLst>
          </p:cNvPr>
          <p:cNvSpPr/>
          <p:nvPr userDrawn="1"/>
        </p:nvSpPr>
        <p:spPr>
          <a:xfrm>
            <a:off x="11842111" y="1422480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E1025-310D-14AC-17B2-56C5958B1D71}"/>
              </a:ext>
            </a:extLst>
          </p:cNvPr>
          <p:cNvSpPr/>
          <p:nvPr userDrawn="1"/>
        </p:nvSpPr>
        <p:spPr>
          <a:xfrm>
            <a:off x="11842111" y="6087244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6D990-05F7-18F8-98D4-B239DBFD18BF}"/>
              </a:ext>
            </a:extLst>
          </p:cNvPr>
          <p:cNvSpPr/>
          <p:nvPr userDrawn="1"/>
        </p:nvSpPr>
        <p:spPr>
          <a:xfrm>
            <a:off x="7010400" y="6087244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C279F-15DF-3AA4-80F2-2C84799EE2CA}"/>
              </a:ext>
            </a:extLst>
          </p:cNvPr>
          <p:cNvSpPr/>
          <p:nvPr userDrawn="1"/>
        </p:nvSpPr>
        <p:spPr>
          <a:xfrm>
            <a:off x="5791200" y="6087244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E1E0F-14EA-97DD-B696-CA1746D6618C}"/>
              </a:ext>
            </a:extLst>
          </p:cNvPr>
          <p:cNvSpPr/>
          <p:nvPr userDrawn="1"/>
        </p:nvSpPr>
        <p:spPr>
          <a:xfrm>
            <a:off x="914400" y="6074544"/>
            <a:ext cx="76200" cy="211613"/>
          </a:xfrm>
          <a:prstGeom prst="rect">
            <a:avLst/>
          </a:prstGeom>
          <a:solidFill>
            <a:srgbClr val="EB5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223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266702" y="1238928"/>
            <a:ext cx="11696700" cy="5542872"/>
            <a:chOff x="76200" y="624396"/>
            <a:chExt cx="8917995" cy="4157154"/>
          </a:xfrm>
        </p:grpSpPr>
        <p:sp>
          <p:nvSpPr>
            <p:cNvPr id="75" name="Rectangle 74"/>
            <p:cNvSpPr/>
            <p:nvPr/>
          </p:nvSpPr>
          <p:spPr>
            <a:xfrm>
              <a:off x="2909976" y="730240"/>
              <a:ext cx="1626375" cy="3518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3470" y="730240"/>
              <a:ext cx="2796507" cy="5973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166" y="3651737"/>
              <a:ext cx="2796810" cy="5973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42"/>
            <p:cNvSpPr/>
            <p:nvPr/>
          </p:nvSpPr>
          <p:spPr>
            <a:xfrm>
              <a:off x="76200" y="624396"/>
              <a:ext cx="64172" cy="1199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41"/>
            <p:cNvSpPr/>
            <p:nvPr/>
          </p:nvSpPr>
          <p:spPr>
            <a:xfrm>
              <a:off x="77182" y="4240361"/>
              <a:ext cx="64172" cy="1138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814912" y="4248150"/>
              <a:ext cx="1263083" cy="4238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13"/>
            <p:cNvSpPr/>
            <p:nvPr/>
          </p:nvSpPr>
          <p:spPr>
            <a:xfrm>
              <a:off x="4040352" y="4180771"/>
              <a:ext cx="95921" cy="7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600">
                  <a:solidFill>
                    <a:srgbClr val="FFFFFF"/>
                  </a:solidFill>
                </a:defRPr>
              </a:pP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35"/>
            <p:cNvSpPr/>
            <p:nvPr/>
          </p:nvSpPr>
          <p:spPr>
            <a:xfrm>
              <a:off x="1075191" y="2276247"/>
              <a:ext cx="462717" cy="450769"/>
            </a:xfrm>
            <a:prstGeom prst="ellips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36"/>
            <p:cNvSpPr/>
            <p:nvPr/>
          </p:nvSpPr>
          <p:spPr>
            <a:xfrm flipV="1">
              <a:off x="1306549" y="2421056"/>
              <a:ext cx="0" cy="16114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4077995" y="4240361"/>
              <a:ext cx="0" cy="524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13470" y="1328649"/>
              <a:ext cx="2796507" cy="2320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3720384" y="3651692"/>
              <a:ext cx="813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720384" y="1327557"/>
              <a:ext cx="813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/>
            </p:cNvCxnSpPr>
            <p:nvPr/>
          </p:nvCxnSpPr>
          <p:spPr>
            <a:xfrm flipH="1">
              <a:off x="4077995" y="4672860"/>
              <a:ext cx="913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 flipH="1">
              <a:off x="4534044" y="730240"/>
              <a:ext cx="1626375" cy="3518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flipH="1">
              <a:off x="6160418" y="730240"/>
              <a:ext cx="2796507" cy="5973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flipH="1">
              <a:off x="6160419" y="3651737"/>
              <a:ext cx="2796810" cy="5973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42"/>
            <p:cNvSpPr/>
            <p:nvPr/>
          </p:nvSpPr>
          <p:spPr>
            <a:xfrm flipH="1">
              <a:off x="8930023" y="624396"/>
              <a:ext cx="64172" cy="1199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41"/>
            <p:cNvSpPr/>
            <p:nvPr/>
          </p:nvSpPr>
          <p:spPr>
            <a:xfrm flipH="1">
              <a:off x="8929041" y="4240361"/>
              <a:ext cx="64172" cy="1138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4991923" y="4249055"/>
              <a:ext cx="1263083" cy="4238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13"/>
            <p:cNvSpPr/>
            <p:nvPr/>
          </p:nvSpPr>
          <p:spPr>
            <a:xfrm flipH="1">
              <a:off x="4943961" y="4184677"/>
              <a:ext cx="95921" cy="7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600">
                  <a:solidFill>
                    <a:srgbClr val="FFFFFF"/>
                  </a:solidFill>
                </a:defRPr>
              </a:pP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35"/>
            <p:cNvSpPr/>
            <p:nvPr/>
          </p:nvSpPr>
          <p:spPr>
            <a:xfrm flipH="1">
              <a:off x="7532487" y="2276247"/>
              <a:ext cx="462717" cy="450769"/>
            </a:xfrm>
            <a:prstGeom prst="ellips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36"/>
            <p:cNvSpPr/>
            <p:nvPr/>
          </p:nvSpPr>
          <p:spPr>
            <a:xfrm flipH="1" flipV="1">
              <a:off x="7763846" y="2421056"/>
              <a:ext cx="0" cy="16114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 flipV="1">
              <a:off x="4992395" y="4256618"/>
              <a:ext cx="0" cy="524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 flipH="1">
              <a:off x="6160418" y="1328649"/>
              <a:ext cx="2796507" cy="2320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4536823" y="3651692"/>
              <a:ext cx="813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536823" y="1327557"/>
              <a:ext cx="813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Shape 39"/>
            <p:cNvSpPr/>
            <p:nvPr/>
          </p:nvSpPr>
          <p:spPr>
            <a:xfrm>
              <a:off x="4487571" y="624396"/>
              <a:ext cx="70848" cy="1257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516358" y="2451713"/>
              <a:ext cx="39979" cy="9983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B1D2773-73BE-A35C-8167-3038DDA0D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4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80304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65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1" y="6248400"/>
            <a:ext cx="10972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6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01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67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81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5410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5410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0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1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0674" y="832528"/>
            <a:ext cx="11890660" cy="5542872"/>
            <a:chOff x="76200" y="624396"/>
            <a:chExt cx="8917995" cy="4157154"/>
          </a:xfrm>
        </p:grpSpPr>
        <p:sp>
          <p:nvSpPr>
            <p:cNvPr id="75" name="Rectangle 74"/>
            <p:cNvSpPr/>
            <p:nvPr/>
          </p:nvSpPr>
          <p:spPr>
            <a:xfrm>
              <a:off x="2909976" y="730240"/>
              <a:ext cx="1626375" cy="351881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3470" y="730240"/>
              <a:ext cx="2796507" cy="59731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166" y="3651737"/>
              <a:ext cx="2796810" cy="59731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42"/>
            <p:cNvSpPr/>
            <p:nvPr/>
          </p:nvSpPr>
          <p:spPr>
            <a:xfrm>
              <a:off x="76200" y="624396"/>
              <a:ext cx="64172" cy="11993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41"/>
            <p:cNvSpPr/>
            <p:nvPr/>
          </p:nvSpPr>
          <p:spPr>
            <a:xfrm>
              <a:off x="77182" y="4240361"/>
              <a:ext cx="64172" cy="1138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52806" y="4249055"/>
              <a:ext cx="1263083" cy="42380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13"/>
            <p:cNvSpPr/>
            <p:nvPr/>
          </p:nvSpPr>
          <p:spPr>
            <a:xfrm>
              <a:off x="3669080" y="4184677"/>
              <a:ext cx="95921" cy="7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600">
                  <a:solidFill>
                    <a:srgbClr val="FFFFFF"/>
                  </a:solidFill>
                </a:defRPr>
              </a:pP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35"/>
            <p:cNvSpPr/>
            <p:nvPr/>
          </p:nvSpPr>
          <p:spPr>
            <a:xfrm>
              <a:off x="1075191" y="2276247"/>
              <a:ext cx="462717" cy="450769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36"/>
            <p:cNvSpPr/>
            <p:nvPr/>
          </p:nvSpPr>
          <p:spPr>
            <a:xfrm flipV="1">
              <a:off x="1306549" y="2421056"/>
              <a:ext cx="0" cy="161149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3716192" y="4256618"/>
              <a:ext cx="0" cy="524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13470" y="1328649"/>
              <a:ext cx="2796507" cy="232059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3720384" y="3651692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720384" y="1327557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720384" y="4672860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 flipH="1">
              <a:off x="4534044" y="730240"/>
              <a:ext cx="1626375" cy="351881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flipH="1">
              <a:off x="6160418" y="730240"/>
              <a:ext cx="2796507" cy="59731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flipH="1">
              <a:off x="6160419" y="3651737"/>
              <a:ext cx="2796810" cy="59731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42"/>
            <p:cNvSpPr/>
            <p:nvPr/>
          </p:nvSpPr>
          <p:spPr>
            <a:xfrm flipH="1">
              <a:off x="8930023" y="624396"/>
              <a:ext cx="64172" cy="11993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41"/>
            <p:cNvSpPr/>
            <p:nvPr/>
          </p:nvSpPr>
          <p:spPr>
            <a:xfrm flipH="1">
              <a:off x="8929041" y="4240361"/>
              <a:ext cx="64172" cy="1138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5354506" y="4249055"/>
              <a:ext cx="1263083" cy="42380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13"/>
            <p:cNvSpPr/>
            <p:nvPr/>
          </p:nvSpPr>
          <p:spPr>
            <a:xfrm flipH="1">
              <a:off x="5305394" y="4184677"/>
              <a:ext cx="95921" cy="7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600">
                  <a:solidFill>
                    <a:srgbClr val="FFFFFF"/>
                  </a:solidFill>
                </a:defRPr>
              </a:pP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35"/>
            <p:cNvSpPr/>
            <p:nvPr/>
          </p:nvSpPr>
          <p:spPr>
            <a:xfrm flipH="1">
              <a:off x="7532487" y="2276247"/>
              <a:ext cx="462717" cy="450769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36"/>
            <p:cNvSpPr/>
            <p:nvPr/>
          </p:nvSpPr>
          <p:spPr>
            <a:xfrm flipH="1" flipV="1">
              <a:off x="7763846" y="2421056"/>
              <a:ext cx="0" cy="161149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 flipV="1">
              <a:off x="5354203" y="4256618"/>
              <a:ext cx="0" cy="524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 flipH="1">
              <a:off x="6160418" y="1328649"/>
              <a:ext cx="2796507" cy="232059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4536823" y="3651692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536823" y="1327557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536823" y="4672860"/>
              <a:ext cx="8131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Shape 39"/>
            <p:cNvSpPr/>
            <p:nvPr/>
          </p:nvSpPr>
          <p:spPr>
            <a:xfrm>
              <a:off x="4487571" y="624396"/>
              <a:ext cx="70848" cy="1257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516358" y="2451713"/>
              <a:ext cx="39979" cy="99837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844B45C-AA73-42B4-855E-E9DF02CE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31133"/>
            <a:ext cx="8940799" cy="45466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5E55916-3ABE-4F3A-B7FD-99BD335DB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4" y="1070934"/>
            <a:ext cx="1121668" cy="5592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83BC88-310A-42CA-80A8-6DEE7E457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22" y="4980304"/>
            <a:ext cx="1121668" cy="5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6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74D93A6-6CCD-F71F-DF6A-28014F99D6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116" y="5854490"/>
            <a:ext cx="570781" cy="8887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CB9917-8E31-1723-3D3B-65864789C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4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40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3D0FE7-F1D7-957A-D51F-CF9B841B1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116" y="5854490"/>
            <a:ext cx="570781" cy="8887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6D4220-4E16-B0F7-5C62-207D1C95A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4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7928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AF05F462-79C5-2DFC-E0CD-466CAFC2641D}"/>
              </a:ext>
            </a:extLst>
          </p:cNvPr>
          <p:cNvSpPr txBox="1">
            <a:spLocks/>
          </p:cNvSpPr>
          <p:nvPr userDrawn="1"/>
        </p:nvSpPr>
        <p:spPr>
          <a:xfrm>
            <a:off x="0" y="2984635"/>
            <a:ext cx="12192000" cy="88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500" b="1">
              <a:solidFill>
                <a:schemeClr val="bg1"/>
              </a:solidFill>
              <a:latin typeface="Alt Gothic Comp ATF" panose="020B0608040502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28FB1A-81A9-1B1B-50B7-814DBF472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10588"/>
            <a:ext cx="10515600" cy="66278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algn="ctr"/>
            <a:r>
              <a:rPr lang="en-US" sz="4400" b="1">
                <a:solidFill>
                  <a:schemeClr val="bg1"/>
                </a:solidFill>
                <a:latin typeface="Alt Gothic Comp ATF" panose="020B0608040502040204" pitchFamily="34" charset="0"/>
              </a:rPr>
              <a:t>MOTION FOULS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9C6494-B404-9A17-017A-D06B9DA03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7" y="5770621"/>
            <a:ext cx="5872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EED0D07D-3451-224A-A6EE-CD4426839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625" t="6666" r="30000" b="7778"/>
          <a:stretch/>
        </p:blipFill>
        <p:spPr>
          <a:xfrm>
            <a:off x="3733800" y="990600"/>
            <a:ext cx="4800600" cy="586740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A00E485-F015-013E-19D0-884C4D97F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16" y="5854490"/>
            <a:ext cx="570781" cy="88873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188E993-AC4C-7F16-2316-A5A98F4B2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4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20422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ield Vertical Goal D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256835" y="1544459"/>
            <a:ext cx="9678333" cy="5019151"/>
            <a:chOff x="161539" y="314658"/>
            <a:chExt cx="8787756" cy="4478404"/>
          </a:xfrm>
        </p:grpSpPr>
        <p:sp>
          <p:nvSpPr>
            <p:cNvPr id="23" name="Rectangle 22"/>
            <p:cNvSpPr/>
            <p:nvPr/>
          </p:nvSpPr>
          <p:spPr>
            <a:xfrm flipV="1">
              <a:off x="7380744" y="1948966"/>
              <a:ext cx="1420407" cy="2803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1694239" y="1948966"/>
              <a:ext cx="5686506" cy="2803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277476" y="1948966"/>
              <a:ext cx="1416763" cy="2803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35"/>
            <p:cNvSpPr/>
            <p:nvPr/>
          </p:nvSpPr>
          <p:spPr>
            <a:xfrm flipV="1">
              <a:off x="4248329" y="3184851"/>
              <a:ext cx="762000" cy="734352"/>
            </a:xfrm>
            <a:prstGeom prst="ellipse">
              <a:avLst/>
            </a:prstGeom>
            <a:noFill/>
            <a:ln w="4445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4508076" y="3552027"/>
              <a:ext cx="2425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flipV="1">
              <a:off x="277476" y="353525"/>
              <a:ext cx="8523676" cy="15954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708581" y="353525"/>
              <a:ext cx="0" cy="760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382664" y="353525"/>
              <a:ext cx="0" cy="760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16200000" flipV="1">
              <a:off x="4606469" y="304011"/>
              <a:ext cx="45720" cy="9983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41"/>
            <p:cNvSpPr/>
            <p:nvPr/>
          </p:nvSpPr>
          <p:spPr>
            <a:xfrm rot="16200000" flipV="1">
              <a:off x="8839449" y="278200"/>
              <a:ext cx="73387" cy="1463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V="1">
              <a:off x="159277" y="736112"/>
              <a:ext cx="135372" cy="130848"/>
            </a:xfrm>
            <a:prstGeom prst="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41"/>
            <p:cNvSpPr/>
            <p:nvPr userDrawn="1"/>
          </p:nvSpPr>
          <p:spPr>
            <a:xfrm rot="16200000" flipV="1">
              <a:off x="8825679" y="4683216"/>
              <a:ext cx="73387" cy="1463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41"/>
            <p:cNvSpPr/>
            <p:nvPr userDrawn="1"/>
          </p:nvSpPr>
          <p:spPr>
            <a:xfrm rot="5400000" flipV="1">
              <a:off x="197998" y="4683217"/>
              <a:ext cx="73387" cy="1463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defTabSz="914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CED0E42-7537-0DFB-AEE5-BECDC199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94395"/>
            <a:ext cx="10515600" cy="774812"/>
          </a:xfrm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B7B4BD-7D0A-3DD8-D0EF-9AB91E559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5854490"/>
            <a:ext cx="570781" cy="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0" r:id="rId18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EB2A4983-6734-1454-8B9B-6DA630BA556A}"/>
              </a:ext>
            </a:extLst>
          </p:cNvPr>
          <p:cNvSpPr txBox="1"/>
          <p:nvPr/>
        </p:nvSpPr>
        <p:spPr>
          <a:xfrm>
            <a:off x="180225" y="102141"/>
            <a:ext cx="8978289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b="1" i="0" spc="300" dirty="0">
                <a:solidFill>
                  <a:schemeClr val="bg1"/>
                </a:solidFill>
                <a:latin typeface="Alt Gothic Comp ATF"/>
              </a:rPr>
              <a:t>RETURNING OFFICIALS – SESSION 5</a:t>
            </a:r>
            <a:endParaRPr lang="en-US" sz="5500" b="1" i="0" spc="300" dirty="0">
              <a:solidFill>
                <a:schemeClr val="bg1"/>
              </a:solidFill>
              <a:latin typeface="Alt Gothic Comp ATF" panose="020B060804050204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EA86A-78FA-F28C-7C6C-439302B9D8A7}"/>
              </a:ext>
            </a:extLst>
          </p:cNvPr>
          <p:cNvSpPr txBox="1"/>
          <p:nvPr/>
        </p:nvSpPr>
        <p:spPr>
          <a:xfrm>
            <a:off x="185801" y="856194"/>
            <a:ext cx="62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>
                <a:solidFill>
                  <a:srgbClr val="97999B"/>
                </a:solidFill>
                <a:latin typeface="Obvia Wide Medium" panose="02000503040000020004" pitchFamily="2" charset="77"/>
              </a:rPr>
              <a:t>MENS OFFICIALS DEVELOPMENT  </a:t>
            </a:r>
            <a:r>
              <a:rPr lang="en-US" i="0" spc="100" baseline="0">
                <a:solidFill>
                  <a:srgbClr val="97999B"/>
                </a:solidFill>
                <a:latin typeface="Obvia Wide Medium" panose="02000503040000020004" pitchFamily="2" charset="77"/>
              </a:rPr>
              <a:t>|  2023 SEASON</a:t>
            </a:r>
          </a:p>
        </p:txBody>
      </p:sp>
    </p:spTree>
    <p:extLst>
      <p:ext uri="{BB962C8B-B14F-4D97-AF65-F5344CB8AC3E}">
        <p14:creationId xmlns:p14="http://schemas.microsoft.com/office/powerpoint/2010/main" val="233387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D255-A0DE-9FFC-EB3C-0462FE0D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 RAMP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1B62905-12F6-ACF3-3AD8-3C2227A33105}"/>
              </a:ext>
            </a:extLst>
          </p:cNvPr>
          <p:cNvSpPr txBox="1">
            <a:spLocks/>
          </p:cNvSpPr>
          <p:nvPr/>
        </p:nvSpPr>
        <p:spPr>
          <a:xfrm>
            <a:off x="914400" y="3897531"/>
            <a:ext cx="10363200" cy="491001"/>
          </a:xfrm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latin typeface="Obvia" panose="02000506040000020004" pitchFamily="50" charset="0"/>
              </a:rPr>
              <a:t>Actions have consequences…</a:t>
            </a:r>
          </a:p>
        </p:txBody>
      </p:sp>
    </p:spTree>
    <p:extLst>
      <p:ext uri="{BB962C8B-B14F-4D97-AF65-F5344CB8AC3E}">
        <p14:creationId xmlns:p14="http://schemas.microsoft.com/office/powerpoint/2010/main" val="14043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RAMP – NFHS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4981" y="4111441"/>
            <a:ext cx="1880095" cy="1748019"/>
            <a:chOff x="899041" y="3302578"/>
            <a:chExt cx="1880094" cy="1748018"/>
          </a:xfrm>
        </p:grpSpPr>
        <p:sp>
          <p:nvSpPr>
            <p:cNvPr id="5" name="L-Shape 4"/>
            <p:cNvSpPr/>
            <p:nvPr/>
          </p:nvSpPr>
          <p:spPr>
            <a:xfrm rot="5400000">
              <a:off x="1236303" y="3511528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/>
            <p:cNvSpPr/>
            <p:nvPr/>
          </p:nvSpPr>
          <p:spPr>
            <a:xfrm>
              <a:off x="1085172" y="4047308"/>
              <a:ext cx="1693963" cy="684805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Verbal Warning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459517" y="3302578"/>
              <a:ext cx="319615" cy="340643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1406283"/>
                <a:satOff val="-2110"/>
                <a:lumOff val="-343"/>
                <a:alphaOff val="0"/>
              </a:schemeClr>
            </a:fillRef>
            <a:effectRef idx="0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Group 6"/>
          <p:cNvGrpSpPr/>
          <p:nvPr/>
        </p:nvGrpSpPr>
        <p:grpSpPr>
          <a:xfrm>
            <a:off x="2998723" y="3564533"/>
            <a:ext cx="1880091" cy="1748019"/>
            <a:chOff x="2972783" y="2755668"/>
            <a:chExt cx="1880091" cy="1748018"/>
          </a:xfrm>
        </p:grpSpPr>
        <p:sp>
          <p:nvSpPr>
            <p:cNvPr id="13" name="L-Shape 12"/>
            <p:cNvSpPr/>
            <p:nvPr/>
          </p:nvSpPr>
          <p:spPr>
            <a:xfrm rot="5400000">
              <a:off x="3310045" y="2964618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3158911" y="3500397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Conduct foul with possession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533259" y="2755668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Group 7"/>
          <p:cNvGrpSpPr/>
          <p:nvPr/>
        </p:nvGrpSpPr>
        <p:grpSpPr>
          <a:xfrm>
            <a:off x="5072464" y="3017623"/>
            <a:ext cx="1880091" cy="2368251"/>
            <a:chOff x="5046525" y="2208758"/>
            <a:chExt cx="1880090" cy="2368250"/>
          </a:xfrm>
        </p:grpSpPr>
        <p:sp>
          <p:nvSpPr>
            <p:cNvPr id="16" name="L-Shape 15"/>
            <p:cNvSpPr/>
            <p:nvPr/>
          </p:nvSpPr>
          <p:spPr>
            <a:xfrm rot="5400000">
              <a:off x="5383787" y="241770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: Shape 16"/>
            <p:cNvSpPr/>
            <p:nvPr/>
          </p:nvSpPr>
          <p:spPr>
            <a:xfrm>
              <a:off x="5232653" y="2953486"/>
              <a:ext cx="1693962" cy="1623522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Conduct foul with opponent possession</a:t>
              </a:r>
            </a:p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30-seconds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6607000" y="2208758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7031415"/>
                <a:satOff val="-10550"/>
                <a:lumOff val="-1716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Group 8"/>
          <p:cNvGrpSpPr/>
          <p:nvPr/>
        </p:nvGrpSpPr>
        <p:grpSpPr>
          <a:xfrm>
            <a:off x="7146204" y="2470711"/>
            <a:ext cx="1880091" cy="1748019"/>
            <a:chOff x="7120265" y="1661847"/>
            <a:chExt cx="1880091" cy="1748018"/>
          </a:xfrm>
        </p:grpSpPr>
        <p:sp>
          <p:nvSpPr>
            <p:cNvPr id="19" name="L-Shape 18"/>
            <p:cNvSpPr/>
            <p:nvPr/>
          </p:nvSpPr>
          <p:spPr>
            <a:xfrm rot="5400000">
              <a:off x="7457527" y="187079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/>
            <p:cNvSpPr/>
            <p:nvPr/>
          </p:nvSpPr>
          <p:spPr>
            <a:xfrm>
              <a:off x="7306394" y="2406576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USC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1-minute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NR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680740" y="1661847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9219945" y="2470014"/>
            <a:ext cx="1880091" cy="1201807"/>
            <a:chOff x="9194006" y="1661149"/>
            <a:chExt cx="1880091" cy="1201806"/>
          </a:xfrm>
        </p:grpSpPr>
        <p:sp>
          <p:nvSpPr>
            <p:cNvPr id="22" name="L-Shape 21"/>
            <p:cNvSpPr/>
            <p:nvPr/>
          </p:nvSpPr>
          <p:spPr>
            <a:xfrm rot="5400000">
              <a:off x="9531268" y="132388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/>
            <p:cNvSpPr/>
            <p:nvPr/>
          </p:nvSpPr>
          <p:spPr>
            <a:xfrm>
              <a:off x="9380135" y="1859666"/>
              <a:ext cx="1693962" cy="407806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Ejection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1" y="2886227"/>
            <a:ext cx="1622613" cy="1356611"/>
          </a:xfrm>
          <a:prstGeom prst="rect">
            <a:avLst/>
          </a:prstGeom>
        </p:spPr>
      </p:pic>
      <p:pic>
        <p:nvPicPr>
          <p:cNvPr id="1026" name="Picture 2" descr="C:\Users\gcorsetti\AppData\Local\Microsoft\Windows\Temporary Internet Files\Content.IE5\YWPKH8CJ\15676-illustration-of-a-cartoon-speech-bubble-pv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9" y="3358265"/>
            <a:ext cx="1285560" cy="12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2929" y="2167175"/>
            <a:ext cx="1438103" cy="14381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03401"/>
            <a:ext cx="2031099" cy="1129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FF6445-5639-44F6-B09B-DAE79DB900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211" y="815496"/>
            <a:ext cx="1263687" cy="1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62940" y="1028701"/>
            <a:ext cx="6313488" cy="1424546"/>
          </a:xfrm>
        </p:spPr>
        <p:txBody>
          <a:bodyPr/>
          <a:lstStyle/>
          <a:p>
            <a:r>
              <a:rPr lang="en-US" sz="4000" b="1" dirty="0"/>
              <a:t>Attacks against integrity</a:t>
            </a:r>
          </a:p>
          <a:p>
            <a:r>
              <a:rPr lang="en-US" sz="4000" b="1" dirty="0"/>
              <a:t>F-Bombs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78664" y="2255427"/>
            <a:ext cx="1880091" cy="1748019"/>
            <a:chOff x="7120265" y="1661847"/>
            <a:chExt cx="1880091" cy="1748018"/>
          </a:xfrm>
        </p:grpSpPr>
        <p:sp>
          <p:nvSpPr>
            <p:cNvPr id="19" name="L-Shape 18"/>
            <p:cNvSpPr/>
            <p:nvPr/>
          </p:nvSpPr>
          <p:spPr>
            <a:xfrm rot="5400000">
              <a:off x="7457527" y="187079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/>
            <p:cNvSpPr/>
            <p:nvPr/>
          </p:nvSpPr>
          <p:spPr>
            <a:xfrm>
              <a:off x="7306394" y="2406576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USC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1-minute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NR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680740" y="1661847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9252405" y="2254730"/>
            <a:ext cx="1880091" cy="1201807"/>
            <a:chOff x="9194006" y="1661149"/>
            <a:chExt cx="1880091" cy="1201806"/>
          </a:xfrm>
        </p:grpSpPr>
        <p:sp>
          <p:nvSpPr>
            <p:cNvPr id="22" name="L-Shape 21"/>
            <p:cNvSpPr/>
            <p:nvPr/>
          </p:nvSpPr>
          <p:spPr>
            <a:xfrm rot="5400000">
              <a:off x="9531268" y="132388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/>
            <p:cNvSpPr/>
            <p:nvPr/>
          </p:nvSpPr>
          <p:spPr>
            <a:xfrm>
              <a:off x="9380135" y="1859666"/>
              <a:ext cx="1693962" cy="407806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Ejection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" y="3733801"/>
            <a:ext cx="4398440" cy="244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76" y="3129437"/>
            <a:ext cx="1756869" cy="3423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F8CFB-E1A0-4226-AA6A-26713A924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6223" y="804359"/>
            <a:ext cx="1263687" cy="1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90F7-94E4-4D4B-A882-3FB05BA4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EJECTION PROCEDURE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001825-0D64-4B77-BE32-E2272B210D2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38"/>
            <a:ext cx="5384800" cy="38449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E5656-AA14-45D8-8418-86D1EFE043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0166" y="990600"/>
            <a:ext cx="5384800" cy="4572000"/>
          </a:xfrm>
        </p:spPr>
        <p:txBody>
          <a:bodyPr>
            <a:normAutofit/>
          </a:bodyPr>
          <a:lstStyle/>
          <a:p>
            <a:r>
              <a:rPr lang="en-US" sz="4000" b="1" dirty="0"/>
              <a:t>May leave if supervised by a parent/guardian</a:t>
            </a:r>
          </a:p>
          <a:p>
            <a:r>
              <a:rPr lang="en-US" sz="4000" b="1" dirty="0"/>
              <a:t>Confined to the end of the bench without equipment if no supervision is available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4AC21-FBC1-4F62-85B6-E3A5AD6879EB}"/>
              </a:ext>
            </a:extLst>
          </p:cNvPr>
          <p:cNvSpPr/>
          <p:nvPr/>
        </p:nvSpPr>
        <p:spPr>
          <a:xfrm>
            <a:off x="914400" y="5945204"/>
            <a:ext cx="11277600" cy="91279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Obvia" panose="02000506040000020004" pitchFamily="50" charset="0"/>
              </a:rPr>
              <a:t>Mandatory 3-minute </a:t>
            </a:r>
            <a:r>
              <a:rPr lang="en-US" sz="2600" b="1" dirty="0" err="1">
                <a:latin typeface="Obvia" panose="02000506040000020004" pitchFamily="50" charset="0"/>
              </a:rPr>
              <a:t>nonreleasable</a:t>
            </a:r>
            <a:r>
              <a:rPr lang="en-US" sz="2600" b="1" dirty="0">
                <a:latin typeface="Obvia" panose="02000506040000020004" pitchFamily="50" charset="0"/>
              </a:rPr>
              <a:t> unsportsmanlike conduct (USC)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0627A-1F61-46C4-7570-BF2CAFE6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6" y="1098531"/>
            <a:ext cx="639809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1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DC85-3D8D-4270-8DC8-28DF6CD2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 EJECTION PROCEDURES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60A838-0BBA-4F9E-A5A4-D942E85D58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638"/>
            <a:ext cx="5381625" cy="35909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B9E8-0E2E-4474-9C11-2815DC10DD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700" y="1028921"/>
            <a:ext cx="4686300" cy="5410200"/>
          </a:xfrm>
        </p:spPr>
        <p:txBody>
          <a:bodyPr/>
          <a:lstStyle/>
          <a:p>
            <a:r>
              <a:rPr lang="en-US" sz="4000" b="1" dirty="0"/>
              <a:t>Coach must leave the premises </a:t>
            </a:r>
          </a:p>
          <a:p>
            <a:endParaRPr lang="en-US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72F5A-A4E4-4909-BBC0-BD184ECEA9E9}"/>
              </a:ext>
            </a:extLst>
          </p:cNvPr>
          <p:cNvSpPr/>
          <p:nvPr/>
        </p:nvSpPr>
        <p:spPr>
          <a:xfrm>
            <a:off x="914400" y="5982723"/>
            <a:ext cx="11303268" cy="91279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bvia" panose="02000506040000020004" pitchFamily="50" charset="0"/>
              </a:rPr>
              <a:t>In-home serves 1-minute </a:t>
            </a:r>
            <a:r>
              <a:rPr lang="en-US" b="1" dirty="0" err="1">
                <a:latin typeface="Obvia" panose="02000506040000020004" pitchFamily="50" charset="0"/>
              </a:rPr>
              <a:t>nonreleasable</a:t>
            </a:r>
            <a:r>
              <a:rPr lang="en-US" b="1" dirty="0">
                <a:latin typeface="Obvia" panose="02000506040000020004" pitchFamily="50" charset="0"/>
              </a:rPr>
              <a:t> USC based on official’s judgment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50D4D5B-BF98-D38A-E628-5932EF55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14" y="1168141"/>
            <a:ext cx="686525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7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CROWD EJECTIONS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081"/>
            <a:ext cx="10972800" cy="428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F19ED8D-D0AA-49BE-9F88-1B1A4D8E3ABF}"/>
              </a:ext>
            </a:extLst>
          </p:cNvPr>
          <p:cNvSpPr/>
          <p:nvPr/>
        </p:nvSpPr>
        <p:spPr>
          <a:xfrm>
            <a:off x="3911600" y="990600"/>
            <a:ext cx="5943600" cy="1828800"/>
          </a:xfrm>
          <a:prstGeom prst="wedgeEllipseCallout">
            <a:avLst>
              <a:gd name="adj1" fmla="val -58399"/>
              <a:gd name="adj2" fmla="val 20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The referee informed me that the game will not continue until everyone has left.</a:t>
            </a:r>
          </a:p>
        </p:txBody>
      </p:sp>
    </p:spTree>
    <p:extLst>
      <p:ext uri="{BB962C8B-B14F-4D97-AF65-F5344CB8AC3E}">
        <p14:creationId xmlns:p14="http://schemas.microsoft.com/office/powerpoint/2010/main" val="45302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Crowd Removal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2" y="1371600"/>
            <a:ext cx="10058400" cy="4757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gcorsetti\AppData\Local\Microsoft\Windows\Temporary Internet Files\Content.IE5\RH06TS0G\1-12121495914tsn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14" y="1371600"/>
            <a:ext cx="2388786" cy="191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9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D255-A0DE-9FFC-EB3C-0462FE0D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MENTAL AGILITY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1B62905-12F6-ACF3-3AD8-3C2227A33105}"/>
              </a:ext>
            </a:extLst>
          </p:cNvPr>
          <p:cNvSpPr txBox="1">
            <a:spLocks/>
          </p:cNvSpPr>
          <p:nvPr/>
        </p:nvSpPr>
        <p:spPr>
          <a:xfrm>
            <a:off x="914400" y="3897531"/>
            <a:ext cx="10363200" cy="491001"/>
          </a:xfrm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latin typeface="Obvia" panose="02000506040000020004" pitchFamily="50" charset="0"/>
              </a:rPr>
              <a:t>How to stay calm and centered in any situation…</a:t>
            </a:r>
          </a:p>
        </p:txBody>
      </p:sp>
    </p:spTree>
    <p:extLst>
      <p:ext uri="{BB962C8B-B14F-4D97-AF65-F5344CB8AC3E}">
        <p14:creationId xmlns:p14="http://schemas.microsoft.com/office/powerpoint/2010/main" val="247558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6F3-4AB9-4BE9-93F4-604AAC6B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STRIPES ARE POWERFUL!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F7D79A-F2D5-4419-81E5-B6343D16CD6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35" l="8272" r="92614">
                        <a14:foregroundMark x1="57312" y1="4503" x2="57312" y2="4503"/>
                        <a14:foregroundMark x1="52142" y1="1501" x2="52142" y2="1501"/>
                        <a14:foregroundMark x1="92762" y1="26674" x2="92762" y2="26674"/>
                        <a14:foregroundMark x1="8272" y1="33834" x2="8272" y2="33834"/>
                        <a14:foregroundMark x1="11078" y1="17667" x2="11078" y2="17667"/>
                        <a14:foregroundMark x1="9306" y1="21824" x2="9306" y2="21824"/>
                        <a14:foregroundMark x1="51403" y1="95035" x2="51403" y2="95035"/>
                        <a14:foregroundMark x1="10044" y1="19630" x2="10044" y2="19630"/>
                        <a14:foregroundMark x1="11817" y1="15012" x2="11817" y2="15012"/>
                        <a14:foregroundMark x1="12851" y1="12356" x2="12851" y2="12356"/>
                        <a14:foregroundMark x1="11817" y1="15589" x2="11817" y2="15589"/>
                        <a14:backgroundMark x1="78582" y1="41686" x2="78582" y2="41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98600"/>
            <a:ext cx="3756025" cy="48006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124625-8D8F-4629-BDD8-B2D186EA04D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75" y="839788"/>
            <a:ext cx="3756025" cy="5978525"/>
          </a:xfr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4A18E4C-3E9D-AF05-AF63-15C582B4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1498600"/>
            <a:ext cx="35860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8A462D1-5089-BCC2-7CF2-9C8CA9C7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46" y="1446212"/>
            <a:ext cx="28770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4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GHOSTING</a:t>
            </a:r>
          </a:p>
        </p:txBody>
      </p:sp>
      <p:pic>
        <p:nvPicPr>
          <p:cNvPr id="18" name="Content Placeholder 12">
            <a:extLst>
              <a:ext uri="{FF2B5EF4-FFF2-40B4-BE49-F238E27FC236}">
                <a16:creationId xmlns:a16="http://schemas.microsoft.com/office/drawing/2014/main" id="{7CA13120-0605-4F27-955F-E32956C26B3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5"/>
            <a:ext cx="5384800" cy="8093075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CB7B22-DF7D-420D-B7BC-F8B37627DF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700" y="1052381"/>
            <a:ext cx="7371594" cy="5410200"/>
          </a:xfrm>
        </p:spPr>
        <p:txBody>
          <a:bodyPr/>
          <a:lstStyle/>
          <a:p>
            <a:r>
              <a:rPr lang="en-US" sz="4000" b="1" dirty="0"/>
              <a:t>Review the statements you wrote down earlier.</a:t>
            </a:r>
          </a:p>
          <a:p>
            <a:r>
              <a:rPr lang="en-US" sz="4000" b="1" dirty="0"/>
              <a:t>Circle worst one.</a:t>
            </a:r>
          </a:p>
          <a:p>
            <a:pPr lvl="1"/>
            <a:r>
              <a:rPr lang="en-US" sz="4000" b="1" dirty="0"/>
              <a:t>The one that you </a:t>
            </a:r>
            <a:r>
              <a:rPr lang="en-US" sz="4000" b="1" dirty="0">
                <a:solidFill>
                  <a:srgbClr val="FFC000"/>
                </a:solidFill>
              </a:rPr>
              <a:t>WILL NOT </a:t>
            </a:r>
            <a:r>
              <a:rPr lang="en-US" sz="4000" b="1" dirty="0"/>
              <a:t>allow to be said without consequence.</a:t>
            </a:r>
          </a:p>
          <a:p>
            <a:r>
              <a:rPr lang="en-US" sz="4000" b="1" dirty="0"/>
              <a:t>Allow the other comments to pass through you.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B3D299-AFD8-8AF2-098F-CB2B17976DD7}"/>
              </a:ext>
            </a:extLst>
          </p:cNvPr>
          <p:cNvGrpSpPr/>
          <p:nvPr/>
        </p:nvGrpSpPr>
        <p:grpSpPr>
          <a:xfrm>
            <a:off x="7967165" y="0"/>
            <a:ext cx="3957878" cy="6346821"/>
            <a:chOff x="842466" y="451961"/>
            <a:chExt cx="3957878" cy="6346821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2E75D1F9-74F5-3CCB-A5BD-F16238892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2466" y="451961"/>
              <a:ext cx="3957878" cy="634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89721" y="3321537"/>
              <a:ext cx="29372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otham Book" panose="02000603040000020004" pitchFamily="2" charset="0"/>
                </a:rPr>
                <a:t>Horrible call!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2466" y="4392552"/>
              <a:ext cx="3957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otham Book" panose="02000603040000020004" pitchFamily="2" charset="0"/>
                </a:rPr>
                <a:t>Awful, just awful!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466" y="2059136"/>
              <a:ext cx="36290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otham Book" panose="02000603040000020004" pitchFamily="2" charset="0"/>
                </a:rPr>
                <a:t>You are terrible!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4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E191C-E5C0-4B85-B136-67A6BD6D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8BC6B-CF3E-C771-4831-DD1988400350}"/>
              </a:ext>
            </a:extLst>
          </p:cNvPr>
          <p:cNvSpPr txBox="1"/>
          <p:nvPr/>
        </p:nvSpPr>
        <p:spPr>
          <a:xfrm>
            <a:off x="264131" y="990600"/>
            <a:ext cx="6205590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4000" b="1" dirty="0"/>
              <a:t>Game Management</a:t>
            </a:r>
          </a:p>
          <a:p>
            <a:pPr marL="685783" indent="-68578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4000" b="1" dirty="0"/>
              <a:t>The Ramp</a:t>
            </a:r>
          </a:p>
          <a:p>
            <a:pPr marL="685783" indent="-68578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4000" b="1" dirty="0"/>
              <a:t>Mental Agility</a:t>
            </a:r>
          </a:p>
        </p:txBody>
      </p:sp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537405A-CE7E-4562-1B0F-B344D0FF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684943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86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F1AF-513D-413C-8DB4-B546A1AA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37477-0B71-49DF-8234-D9AA0E5409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700" y="990600"/>
            <a:ext cx="5384800" cy="5486400"/>
          </a:xfrm>
        </p:spPr>
        <p:txBody>
          <a:bodyPr/>
          <a:lstStyle/>
          <a:p>
            <a:r>
              <a:rPr lang="en-US" sz="4000" b="1" dirty="0"/>
              <a:t>Before you find yourself making a call</a:t>
            </a:r>
          </a:p>
          <a:p>
            <a:pPr lvl="1"/>
            <a:r>
              <a:rPr lang="en-US" sz="4000" b="1" dirty="0"/>
              <a:t>Imagine yourself in a tie game,</a:t>
            </a:r>
          </a:p>
          <a:p>
            <a:pPr lvl="1"/>
            <a:r>
              <a:rPr lang="en-US" sz="4000" b="1" dirty="0"/>
              <a:t>Cross-town rivalry,</a:t>
            </a:r>
          </a:p>
          <a:p>
            <a:pPr lvl="1"/>
            <a:r>
              <a:rPr lang="en-US" sz="4000" b="1" dirty="0"/>
              <a:t>Packed stadium,</a:t>
            </a:r>
          </a:p>
          <a:p>
            <a:pPr lvl="1"/>
            <a:r>
              <a:rPr lang="en-US" sz="4000" b="1" dirty="0"/>
              <a:t>Under the lights!</a:t>
            </a:r>
          </a:p>
          <a:p>
            <a:pPr lvl="2"/>
            <a:r>
              <a:rPr lang="en-US" sz="4000" b="1" dirty="0">
                <a:solidFill>
                  <a:srgbClr val="FFC000"/>
                </a:solidFill>
              </a:rPr>
              <a:t>You get the call right!</a:t>
            </a:r>
          </a:p>
          <a:p>
            <a:pPr lvl="1"/>
            <a:endParaRPr lang="en-US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2F9C92-44F5-463A-A3F2-FE67308D8EA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052638"/>
            <a:ext cx="5381625" cy="3590925"/>
          </a:xfr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C0D9ABE9-4EDD-352E-D176-BE700AF54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990600"/>
            <a:ext cx="5765512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7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PHRASES FOR YOUR BACK POCKET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66700" y="1062702"/>
            <a:ext cx="6819900" cy="5410200"/>
          </a:xfrm>
        </p:spPr>
        <p:txBody>
          <a:bodyPr>
            <a:noAutofit/>
          </a:bodyPr>
          <a:lstStyle/>
          <a:p>
            <a:r>
              <a:rPr lang="en-US" sz="4000" b="1" dirty="0"/>
              <a:t>I hear you coach.</a:t>
            </a:r>
          </a:p>
          <a:p>
            <a:r>
              <a:rPr lang="en-US" sz="4000" b="1" dirty="0"/>
              <a:t>From my angle, I did not see that.</a:t>
            </a:r>
          </a:p>
          <a:p>
            <a:r>
              <a:rPr lang="en-US" sz="4000" b="1" dirty="0"/>
              <a:t>I’ll find out and get back to you.</a:t>
            </a:r>
          </a:p>
          <a:p>
            <a:r>
              <a:rPr lang="en-US" sz="4000" b="1" dirty="0"/>
              <a:t>Remind me at the next timeout.</a:t>
            </a:r>
          </a:p>
          <a:p>
            <a:r>
              <a:rPr lang="en-US" sz="4000" b="1" dirty="0"/>
              <a:t>Coach, I need your help.</a:t>
            </a:r>
          </a:p>
          <a:p>
            <a:endParaRPr lang="en-US" sz="4000" b="1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EC12252-E0A9-4CE3-AC80-D81D110125D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062702"/>
            <a:ext cx="4800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45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Phrases to Avoid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50135" y="1037358"/>
            <a:ext cx="6629400" cy="5410200"/>
          </a:xfrm>
        </p:spPr>
        <p:txBody>
          <a:bodyPr>
            <a:normAutofit/>
          </a:bodyPr>
          <a:lstStyle/>
          <a:p>
            <a:r>
              <a:rPr lang="en-US" sz="4000" b="1" dirty="0"/>
              <a:t>Coach, it’s only club ball.</a:t>
            </a:r>
          </a:p>
          <a:p>
            <a:r>
              <a:rPr lang="en-US" sz="4000" b="1" dirty="0"/>
              <a:t>Do you want to ref?</a:t>
            </a:r>
          </a:p>
          <a:p>
            <a:r>
              <a:rPr lang="en-US" sz="4000" b="1" dirty="0"/>
              <a:t>Next time I’m flagging you.</a:t>
            </a:r>
          </a:p>
          <a:p>
            <a:r>
              <a:rPr lang="en-US" sz="4000" b="1" dirty="0"/>
              <a:t>Shut up!</a:t>
            </a:r>
          </a:p>
          <a:p>
            <a:r>
              <a:rPr lang="en-US" sz="4000" b="1" dirty="0"/>
              <a:t>Calm down.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5EF8D0-5B77-4175-A833-6AE1CB09ACA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052638"/>
            <a:ext cx="5381625" cy="3590925"/>
          </a:xfr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736685BC-D19C-9901-FAFE-C8496AD56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000" y="746963"/>
            <a:ext cx="5105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7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SILENCE CANNOT BE MISQUOTED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00" y="1188019"/>
            <a:ext cx="9829800" cy="5486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98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05750-BE83-F008-C7A0-54AFE31F787D}"/>
              </a:ext>
            </a:extLst>
          </p:cNvPr>
          <p:cNvSpPr txBox="1"/>
          <p:nvPr/>
        </p:nvSpPr>
        <p:spPr>
          <a:xfrm>
            <a:off x="3226777" y="2449153"/>
            <a:ext cx="5738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>
                <a:solidFill>
                  <a:schemeClr val="bg1"/>
                </a:solidFill>
                <a:latin typeface="Alt Gothic Comp ATF" panose="020B0608040502040204" pitchFamily="34" charset="77"/>
              </a:rPr>
              <a:t>THANK YOU TO THE MEMBERS OF THE</a:t>
            </a:r>
          </a:p>
          <a:p>
            <a:pPr algn="ctr"/>
            <a:r>
              <a:rPr lang="en-US" sz="3200" b="1" spc="300">
                <a:solidFill>
                  <a:schemeClr val="bg1"/>
                </a:solidFill>
                <a:latin typeface="Alt Gothic Comp ATF" panose="020B0608040502040204" pitchFamily="34" charset="77"/>
              </a:rPr>
              <a:t>2023 MENS OFFICIAL’S EDUCATION DEVELOPMENT TEAM</a:t>
            </a:r>
            <a:endParaRPr lang="en-US" sz="3200" b="1" i="0" spc="300">
              <a:solidFill>
                <a:schemeClr val="bg1"/>
              </a:solidFill>
              <a:latin typeface="Alt Gothic Comp ATF" panose="020B060804050204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329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D255-A0DE-9FFC-EB3C-0462FE0D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GAME MANAGEMENT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1B62905-12F6-ACF3-3AD8-3C2227A33105}"/>
              </a:ext>
            </a:extLst>
          </p:cNvPr>
          <p:cNvSpPr txBox="1">
            <a:spLocks/>
          </p:cNvSpPr>
          <p:nvPr/>
        </p:nvSpPr>
        <p:spPr>
          <a:xfrm>
            <a:off x="914400" y="3897531"/>
            <a:ext cx="10363200" cy="491001"/>
          </a:xfrm>
        </p:spPr>
        <p:txBody>
          <a:bodyPr/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latin typeface="Obvia" panose="02000506040000020004" pitchFamily="50" charset="0"/>
              </a:rPr>
              <a:t>Set the Tone…</a:t>
            </a:r>
          </a:p>
        </p:txBody>
      </p:sp>
    </p:spTree>
    <p:extLst>
      <p:ext uri="{BB962C8B-B14F-4D97-AF65-F5344CB8AC3E}">
        <p14:creationId xmlns:p14="http://schemas.microsoft.com/office/powerpoint/2010/main" val="389881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4DE7-825D-4BE3-B01C-88E5D3BA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THRESHOLD?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0C3A50-5292-4E9F-A948-AB4BE7E0F94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384800" cy="43434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B4E1C-87D7-4D3B-90C6-4398179BAE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1255" y="990600"/>
            <a:ext cx="8724900" cy="205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Write down three game comments or questions that:</a:t>
            </a:r>
          </a:p>
          <a:p>
            <a:pPr lvl="1"/>
            <a:r>
              <a:rPr lang="en-US" sz="2800" b="1" dirty="0"/>
              <a:t>Bother you</a:t>
            </a:r>
          </a:p>
          <a:p>
            <a:pPr lvl="1"/>
            <a:r>
              <a:rPr lang="en-US" sz="2800" b="1" dirty="0"/>
              <a:t>Upset you</a:t>
            </a:r>
          </a:p>
          <a:p>
            <a:pPr lvl="1"/>
            <a:r>
              <a:rPr lang="en-US" sz="2800" b="1" dirty="0"/>
              <a:t>Distract you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335F4-6386-023E-405C-5B7946EF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79337"/>
            <a:ext cx="566114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5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0C3D7A-46E7-AE2E-0968-CBF31841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37" y="1167857"/>
            <a:ext cx="82469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15656-DD69-4215-9108-A62347C3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DO NOT REQUIRE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BF6B0-8D61-4C46-A2B4-A7C6C1E1D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404AF00-8AD2-45E7-B6F2-243CEFA9FBD4}"/>
              </a:ext>
            </a:extLst>
          </p:cNvPr>
          <p:cNvSpPr/>
          <p:nvPr/>
        </p:nvSpPr>
        <p:spPr>
          <a:xfrm>
            <a:off x="7010400" y="2311401"/>
            <a:ext cx="4368800" cy="1390207"/>
          </a:xfrm>
          <a:prstGeom prst="wedgeEllipseCallout">
            <a:avLst>
              <a:gd name="adj1" fmla="val -57425"/>
              <a:gd name="adj2" fmla="val -30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That call was awful!</a:t>
            </a:r>
          </a:p>
        </p:txBody>
      </p:sp>
    </p:spTree>
    <p:extLst>
      <p:ext uri="{BB962C8B-B14F-4D97-AF65-F5344CB8AC3E}">
        <p14:creationId xmlns:p14="http://schemas.microsoft.com/office/powerpoint/2010/main" val="24896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818E5F-8887-9CAB-358F-722DCB51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4772"/>
            <a:ext cx="82469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3CF77-C29B-4A86-A400-6B7E2743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QUESTIONS IN RESPECTFUL TERMS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891788-B78C-4350-99D0-BB2227419A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20993DD-6E01-4637-8DD2-216AB32FA163}"/>
              </a:ext>
            </a:extLst>
          </p:cNvPr>
          <p:cNvSpPr/>
          <p:nvPr/>
        </p:nvSpPr>
        <p:spPr>
          <a:xfrm>
            <a:off x="3352800" y="3957972"/>
            <a:ext cx="3962400" cy="1494169"/>
          </a:xfrm>
          <a:prstGeom prst="wedgeEllipseCallout">
            <a:avLst>
              <a:gd name="adj1" fmla="val -15411"/>
              <a:gd name="adj2" fmla="val -995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I’m not sure, and I’ll find out for you.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DE23D2D-4D08-4698-9BD6-BE7B1C6928D7}"/>
              </a:ext>
            </a:extLst>
          </p:cNvPr>
          <p:cNvSpPr/>
          <p:nvPr/>
        </p:nvSpPr>
        <p:spPr>
          <a:xfrm>
            <a:off x="6502400" y="1295401"/>
            <a:ext cx="4368800" cy="1390207"/>
          </a:xfrm>
          <a:prstGeom prst="wedgeEllipseCallout">
            <a:avLst>
              <a:gd name="adj1" fmla="val -55803"/>
              <a:gd name="adj2" fmla="val 56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did he call?</a:t>
            </a:r>
          </a:p>
        </p:txBody>
      </p:sp>
    </p:spTree>
    <p:extLst>
      <p:ext uri="{BB962C8B-B14F-4D97-AF65-F5344CB8AC3E}">
        <p14:creationId xmlns:p14="http://schemas.microsoft.com/office/powerpoint/2010/main" val="172071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D98203-990C-12C9-BED1-1B5BBA6A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37" y="1168141"/>
            <a:ext cx="82469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C1701-603A-411A-AD41-85BF0A55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Professional Language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41BCC-07B9-4CF4-A96E-E3F6C1FE37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95DDC32-3549-4DAB-A8EB-4D776C72121C}"/>
              </a:ext>
            </a:extLst>
          </p:cNvPr>
          <p:cNvSpPr/>
          <p:nvPr/>
        </p:nvSpPr>
        <p:spPr>
          <a:xfrm>
            <a:off x="406400" y="1143000"/>
            <a:ext cx="3860800" cy="1117600"/>
          </a:xfrm>
          <a:prstGeom prst="wedgeEllipseCallout">
            <a:avLst>
              <a:gd name="adj1" fmla="val 45705"/>
              <a:gd name="adj2" fmla="val 650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trike="sngStrike" dirty="0"/>
              <a:t>Here’s the ball kid.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03F2261-D9F1-480B-8480-7A6157FE08DB}"/>
              </a:ext>
            </a:extLst>
          </p:cNvPr>
          <p:cNvSpPr/>
          <p:nvPr/>
        </p:nvSpPr>
        <p:spPr>
          <a:xfrm>
            <a:off x="5756496" y="4749800"/>
            <a:ext cx="4368800" cy="1422400"/>
          </a:xfrm>
          <a:prstGeom prst="wedgeEllipseCallout">
            <a:avLst>
              <a:gd name="adj1" fmla="val -69432"/>
              <a:gd name="adj2" fmla="val -1284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Here’s the ball sir.</a:t>
            </a:r>
          </a:p>
        </p:txBody>
      </p:sp>
    </p:spTree>
    <p:extLst>
      <p:ext uri="{BB962C8B-B14F-4D97-AF65-F5344CB8AC3E}">
        <p14:creationId xmlns:p14="http://schemas.microsoft.com/office/powerpoint/2010/main" val="69164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225DE6-C0B1-80A9-7289-5F74E5E7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37" y="1110176"/>
            <a:ext cx="82469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6DEBF-47C9-4301-919A-8BDB9E2F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ALLIES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F96A2-85DD-4D0F-930F-D46BD1C0FB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7E630BA-2C20-4C06-B62D-18BE9134D32A}"/>
              </a:ext>
            </a:extLst>
          </p:cNvPr>
          <p:cNvSpPr/>
          <p:nvPr/>
        </p:nvSpPr>
        <p:spPr>
          <a:xfrm>
            <a:off x="7200899" y="533400"/>
            <a:ext cx="4724400" cy="1828800"/>
          </a:xfrm>
          <a:prstGeom prst="wedgeEllipseCallout">
            <a:avLst>
              <a:gd name="adj1" fmla="val -54485"/>
              <a:gd name="adj2" fmla="val 537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work together. Help me get #27 under control.</a:t>
            </a:r>
          </a:p>
        </p:txBody>
      </p:sp>
    </p:spTree>
    <p:extLst>
      <p:ext uri="{BB962C8B-B14F-4D97-AF65-F5344CB8AC3E}">
        <p14:creationId xmlns:p14="http://schemas.microsoft.com/office/powerpoint/2010/main" val="111639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F0F2DD9-24BE-94D3-E7A0-06FBA9C5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37" y="1168141"/>
            <a:ext cx="82469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EFF16D-3552-40D2-B7BB-B77D3D3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GET WHAT YOU ALLOW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0F599-B86A-448C-B003-CAB4DDE209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026950A-C1DD-4090-8D64-D178472BD313}"/>
              </a:ext>
            </a:extLst>
          </p:cNvPr>
          <p:cNvSpPr/>
          <p:nvPr/>
        </p:nvSpPr>
        <p:spPr>
          <a:xfrm>
            <a:off x="3962400" y="4305300"/>
            <a:ext cx="3962400" cy="1828800"/>
          </a:xfrm>
          <a:prstGeom prst="wedgeEllipseCallout">
            <a:avLst>
              <a:gd name="adj1" fmla="val 49506"/>
              <a:gd name="adj2" fmla="val -929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Coach, you made your point and we’re moving on.</a:t>
            </a:r>
          </a:p>
        </p:txBody>
      </p:sp>
    </p:spTree>
    <p:extLst>
      <p:ext uri="{BB962C8B-B14F-4D97-AF65-F5344CB8AC3E}">
        <p14:creationId xmlns:p14="http://schemas.microsoft.com/office/powerpoint/2010/main" val="43142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lt Gothic Comp ATF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L-powerpoint-template" id="{2E2E3182-7E5B-F145-80F4-A0EBFBEAB87F}" vid="{1E7F19F3-545A-D84E-8A82-9122118624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965e93-ae8c-442d-9ec4-149738af66dd" xsi:nil="true"/>
    <lcf76f155ced4ddcb4097134ff3c332f xmlns="f4bcc57d-5958-4083-8f93-a1c6c20683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246980BFB2340B1C845AE60DDB038" ma:contentTypeVersion="16" ma:contentTypeDescription="Create a new document." ma:contentTypeScope="" ma:versionID="7a3c8e08b3b57451cdf4b0f26fff4a75">
  <xsd:schema xmlns:xsd="http://www.w3.org/2001/XMLSchema" xmlns:xs="http://www.w3.org/2001/XMLSchema" xmlns:p="http://schemas.microsoft.com/office/2006/metadata/properties" xmlns:ns2="f4bcc57d-5958-4083-8f93-a1c6c20683a6" xmlns:ns3="91965e93-ae8c-442d-9ec4-149738af66dd" targetNamespace="http://schemas.microsoft.com/office/2006/metadata/properties" ma:root="true" ma:fieldsID="439dac9f7af2cff4708109057b0dc24e" ns2:_="" ns3:_="">
    <xsd:import namespace="f4bcc57d-5958-4083-8f93-a1c6c20683a6"/>
    <xsd:import namespace="91965e93-ae8c-442d-9ec4-149738af6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c57d-5958-4083-8f93-a1c6c2068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26a1b2-d6a7-4698-baa2-dcbee4c75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65e93-ae8c-442d-9ec4-149738af6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ac1e97-b96f-47cf-bda7-06d069336ac6}" ma:internalName="TaxCatchAll" ma:showField="CatchAllData" ma:web="91965e93-ae8c-442d-9ec4-149738af6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78D6A-D2E8-4ED2-BC39-71A3FD7DBFBE}">
  <ds:schemaRefs>
    <ds:schemaRef ds:uri="f4bcc57d-5958-4083-8f93-a1c6c20683a6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91965e93-ae8c-442d-9ec4-149738af66dd"/>
  </ds:schemaRefs>
</ds:datastoreItem>
</file>

<file path=customXml/itemProps2.xml><?xml version="1.0" encoding="utf-8"?>
<ds:datastoreItem xmlns:ds="http://schemas.openxmlformats.org/officeDocument/2006/customXml" ds:itemID="{300E2482-A4E3-4164-81C2-C40456300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7F4CD-390C-476C-883B-FE1541DBE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c57d-5958-4083-8f93-a1c6c20683a6"/>
    <ds:schemaRef ds:uri="91965e93-ae8c-442d-9ec4-149738af6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Widescreen</PresentationFormat>
  <Paragraphs>116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Acumin Pro</vt:lpstr>
      <vt:lpstr>Alt Gothic Comp ATF</vt:lpstr>
      <vt:lpstr>Arial</vt:lpstr>
      <vt:lpstr>Calibri</vt:lpstr>
      <vt:lpstr>Gotham Book</vt:lpstr>
      <vt:lpstr>Obvia</vt:lpstr>
      <vt:lpstr>Obvia Wide Medium</vt:lpstr>
      <vt:lpstr>Office Theme</vt:lpstr>
      <vt:lpstr>PowerPoint Presentation</vt:lpstr>
      <vt:lpstr>WHAT YOU WILL LEARN</vt:lpstr>
      <vt:lpstr>GAME MANAGEMENT</vt:lpstr>
      <vt:lpstr>WHAT IS YOUR THRESHOLD?</vt:lpstr>
      <vt:lpstr>STATEMENTS DO NOT REQUIRE ANSWERS</vt:lpstr>
      <vt:lpstr>ANSWER QUESTIONS IN RESPECTFUL TERMS</vt:lpstr>
      <vt:lpstr>Use Professional Language</vt:lpstr>
      <vt:lpstr>CREATE ALLIES</vt:lpstr>
      <vt:lpstr>YOU GET WHAT YOU ALLOW</vt:lpstr>
      <vt:lpstr>THE RAMP</vt:lpstr>
      <vt:lpstr>THE RAMP – NFHS</vt:lpstr>
      <vt:lpstr>MAGIC WORDS</vt:lpstr>
      <vt:lpstr>PLAYER EJECTION PROCEDURE</vt:lpstr>
      <vt:lpstr>COACH EJECTION PROCEDURES</vt:lpstr>
      <vt:lpstr>CROWD EJECTIONS</vt:lpstr>
      <vt:lpstr>Crowd Removal</vt:lpstr>
      <vt:lpstr>MENTAL AGILITY</vt:lpstr>
      <vt:lpstr>YOUR STRIPES ARE POWERFUL!</vt:lpstr>
      <vt:lpstr>GHOSTING</vt:lpstr>
      <vt:lpstr>VISUALIZATION</vt:lpstr>
      <vt:lpstr>PHRASES FOR YOUR BACK POCKET</vt:lpstr>
      <vt:lpstr>Phrases to Avoid</vt:lpstr>
      <vt:lpstr>SILENCE CANNOT BE MISQUOTED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2022-12-29T23:38:22Z</dcterms:created>
  <dcterms:modified xsi:type="dcterms:W3CDTF">2022-12-29T23:49:17Z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560">
    <vt:lpwstr>21</vt:lpwstr>
  </property>
  <property fmtid="{D5CDD505-2E9C-101B-9397-08002B2CF9AE}" pid="3" name="MediaServiceImageTags">
    <vt:lpwstr/>
  </property>
  <property fmtid="{D5CDD505-2E9C-101B-9397-08002B2CF9AE}" pid="4" name="ContentTypeId">
    <vt:lpwstr>0x0101004FF246980BFB2340B1C845AE60DDB038</vt:lpwstr>
  </property>
</Properties>
</file>