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6"/>
  </p:notesMasterIdLst>
  <p:handoutMasterIdLst>
    <p:handoutMasterId r:id="rId47"/>
  </p:handoutMasterIdLst>
  <p:sldIdLst>
    <p:sldId id="333" r:id="rId5"/>
    <p:sldId id="262" r:id="rId6"/>
    <p:sldId id="388" r:id="rId7"/>
    <p:sldId id="266" r:id="rId8"/>
    <p:sldId id="394" r:id="rId9"/>
    <p:sldId id="264" r:id="rId10"/>
    <p:sldId id="263" r:id="rId11"/>
    <p:sldId id="296" r:id="rId12"/>
    <p:sldId id="409" r:id="rId13"/>
    <p:sldId id="410" r:id="rId14"/>
    <p:sldId id="411" r:id="rId15"/>
    <p:sldId id="302" r:id="rId16"/>
    <p:sldId id="417" r:id="rId17"/>
    <p:sldId id="298" r:id="rId18"/>
    <p:sldId id="412" r:id="rId19"/>
    <p:sldId id="413" r:id="rId20"/>
    <p:sldId id="304" r:id="rId21"/>
    <p:sldId id="414" r:id="rId22"/>
    <p:sldId id="415" r:id="rId23"/>
    <p:sldId id="416" r:id="rId24"/>
    <p:sldId id="300" r:id="rId25"/>
    <p:sldId id="418" r:id="rId26"/>
    <p:sldId id="295" r:id="rId27"/>
    <p:sldId id="419" r:id="rId28"/>
    <p:sldId id="396" r:id="rId29"/>
    <p:sldId id="420" r:id="rId30"/>
    <p:sldId id="269" r:id="rId31"/>
    <p:sldId id="270" r:id="rId32"/>
    <p:sldId id="387" r:id="rId33"/>
    <p:sldId id="441" r:id="rId34"/>
    <p:sldId id="442" r:id="rId35"/>
    <p:sldId id="443" r:id="rId36"/>
    <p:sldId id="421" r:id="rId37"/>
    <p:sldId id="435" r:id="rId38"/>
    <p:sldId id="309" r:id="rId39"/>
    <p:sldId id="436" r:id="rId40"/>
    <p:sldId id="437" r:id="rId41"/>
    <p:sldId id="438" r:id="rId42"/>
    <p:sldId id="439" r:id="rId43"/>
    <p:sldId id="440" r:id="rId44"/>
    <p:sldId id="408" r:id="rId45"/>
  </p:sldIdLst>
  <p:sldSz cx="12192000" cy="6858000"/>
  <p:notesSz cx="6858000" cy="9144000"/>
  <p:embeddedFontLst>
    <p:embeddedFont>
      <p:font typeface="Alt Gothic Comp ATF" panose="020B0608040502040204" pitchFamily="34" charset="77"/>
      <p:regular r:id="rId48"/>
      <p:bold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Helvetica" pitchFamily="2"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2"/>
    <a:srgbClr val="00205B"/>
    <a:srgbClr val="4F81BD"/>
    <a:srgbClr val="97999B"/>
    <a:srgbClr val="C8102E"/>
    <a:srgbClr val="FFFF00"/>
    <a:srgbClr val="53565A"/>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49"/>
    <p:restoredTop sz="80544" autoAdjust="0"/>
  </p:normalViewPr>
  <p:slideViewPr>
    <p:cSldViewPr snapToGrid="0" snapToObjects="1">
      <p:cViewPr varScale="1">
        <p:scale>
          <a:sx n="102" d="100"/>
          <a:sy n="102" d="100"/>
        </p:scale>
        <p:origin x="728" y="176"/>
      </p:cViewPr>
      <p:guideLst/>
    </p:cSldViewPr>
  </p:slideViewPr>
  <p:notesTextViewPr>
    <p:cViewPr>
      <p:scale>
        <a:sx n="1" d="1"/>
        <a:sy n="1" d="1"/>
      </p:scale>
      <p:origin x="0" y="0"/>
    </p:cViewPr>
  </p:notesTextViewPr>
  <p:notesViewPr>
    <p:cSldViewPr snapToGrid="0" snapToObjects="1">
      <p:cViewPr varScale="1">
        <p:scale>
          <a:sx n="117" d="100"/>
          <a:sy n="117" d="100"/>
        </p:scale>
        <p:origin x="29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11/9/23</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ABB09-9E0A-4721-B90C-F5DAC0026E99}"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716FC-8EDB-41AA-8CE4-CA351EA7E723}" type="slidenum">
              <a:rPr lang="en-US" smtClean="0"/>
              <a:t>‹#›</a:t>
            </a:fld>
            <a:endParaRPr lang="en-US"/>
          </a:p>
        </p:txBody>
      </p:sp>
    </p:spTree>
    <p:extLst>
      <p:ext uri="{BB962C8B-B14F-4D97-AF65-F5344CB8AC3E}">
        <p14:creationId xmlns:p14="http://schemas.microsoft.com/office/powerpoint/2010/main" val="34082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a:t>
            </a:r>
            <a:r>
              <a:rPr lang="en-US" baseline="0" dirty="0"/>
              <a:t> 10 covers the major fouls of women’s lacrosse.</a:t>
            </a:r>
          </a:p>
          <a:p>
            <a:r>
              <a:rPr lang="en-US" baseline="0" dirty="0"/>
              <a:t>As we go through these major fouls, reference the rules sheet, rule book, and signals in the rule book.</a:t>
            </a:r>
          </a:p>
          <a:p>
            <a:endParaRPr lang="en-US" baseline="0" dirty="0"/>
          </a:p>
          <a:p>
            <a:r>
              <a:rPr lang="en-US" i="1" baseline="0" dirty="0"/>
              <a:t>Instructor: after each foul – demonstrate the foul signal for each.( back pages of the rule book)</a:t>
            </a:r>
            <a:endParaRPr lang="en-US" i="1"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a:t>
            </a:fld>
            <a:endParaRPr lang="en-US" dirty="0"/>
          </a:p>
        </p:txBody>
      </p:sp>
    </p:spTree>
    <p:extLst>
      <p:ext uri="{BB962C8B-B14F-4D97-AF65-F5344CB8AC3E}">
        <p14:creationId xmlns:p14="http://schemas.microsoft.com/office/powerpoint/2010/main" val="3072092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Demonstrate the idea of within a stick’s length. The player cannot extend the arm if they are trying to be within a stick’s length.</a:t>
            </a:r>
          </a:p>
        </p:txBody>
      </p:sp>
      <p:sp>
        <p:nvSpPr>
          <p:cNvPr id="4" name="Slide Number Placeholder 3"/>
          <p:cNvSpPr>
            <a:spLocks noGrp="1"/>
          </p:cNvSpPr>
          <p:nvPr>
            <p:ph type="sldNum" sz="quarter" idx="5"/>
          </p:nvPr>
        </p:nvSpPr>
        <p:spPr/>
        <p:txBody>
          <a:bodyPr/>
          <a:lstStyle/>
          <a:p>
            <a:fld id="{7D0716FC-8EDB-41AA-8CE4-CA351EA7E723}" type="slidenum">
              <a:rPr lang="en-US" smtClean="0"/>
              <a:t>10</a:t>
            </a:fld>
            <a:endParaRPr lang="en-US"/>
          </a:p>
        </p:txBody>
      </p:sp>
    </p:spTree>
    <p:extLst>
      <p:ext uri="{BB962C8B-B14F-4D97-AF65-F5344CB8AC3E}">
        <p14:creationId xmlns:p14="http://schemas.microsoft.com/office/powerpoint/2010/main" val="3560861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rule of thumb – Make sure the ball is over the restraining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Official should check off all of these questions before making the call!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Helvetica" pitchFamily="2" charset="0"/>
              </a:rPr>
              <a:t>Regarding Double teams: the three-second count will continue against the original non-marking defense player within the arc, until there is again only one defender on the non-ball attacker.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7D0716FC-8EDB-41AA-8CE4-CA351EA7E723}" type="slidenum">
              <a:rPr lang="en-US" smtClean="0"/>
              <a:t>11</a:t>
            </a:fld>
            <a:endParaRPr lang="en-US"/>
          </a:p>
        </p:txBody>
      </p:sp>
    </p:spTree>
    <p:extLst>
      <p:ext uri="{BB962C8B-B14F-4D97-AF65-F5344CB8AC3E}">
        <p14:creationId xmlns:p14="http://schemas.microsoft.com/office/powerpoint/2010/main" val="310888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Animation starts automatically</a:t>
            </a:r>
          </a:p>
          <a:p>
            <a:endParaRPr lang="en-US" i="1" dirty="0"/>
          </a:p>
          <a:p>
            <a:r>
              <a:rPr lang="en-US" dirty="0"/>
              <a:t>Define a stick's length. Demonstrate:</a:t>
            </a:r>
            <a:r>
              <a:rPr lang="en-US" baseline="0" dirty="0"/>
              <a:t> </a:t>
            </a:r>
            <a:r>
              <a:rPr lang="en-US" dirty="0"/>
              <a:t>butt of the stick in contact with your body and the opponent at or inside the length of that</a:t>
            </a:r>
            <a:r>
              <a:rPr lang="en-US" baseline="0" dirty="0"/>
              <a:t> stick – IT DOES NOT INCLUDE THE EXTENSION OF ONE or both ARM(s) HOLDING THE STICK.</a:t>
            </a:r>
          </a:p>
          <a:p>
            <a:endParaRPr lang="en-US" b="0" baseline="0" dirty="0"/>
          </a:p>
          <a:p>
            <a:r>
              <a:rPr lang="en-US" b="0" baseline="0" dirty="0"/>
              <a:t>Where must </a:t>
            </a:r>
            <a:r>
              <a:rPr lang="en-US" baseline="0" dirty="0"/>
              <a:t>the ball be for this call to be made? </a:t>
            </a:r>
            <a:r>
              <a:rPr lang="en-US" i="1" baseline="0" dirty="0"/>
              <a:t>(Across the Restraining Line)</a:t>
            </a:r>
          </a:p>
          <a:p>
            <a:endParaRPr lang="en-US" baseline="0" dirty="0"/>
          </a:p>
          <a:p>
            <a:r>
              <a:rPr lang="en-US" baseline="0" dirty="0"/>
              <a:t>Define </a:t>
            </a:r>
            <a:r>
              <a:rPr lang="en-US" b="0" baseline="0" dirty="0"/>
              <a:t>a</a:t>
            </a:r>
            <a:r>
              <a:rPr lang="en-US" b="1" baseline="0" dirty="0"/>
              <a:t> ‘double team’ </a:t>
            </a:r>
            <a:r>
              <a:rPr lang="en-US" baseline="0" dirty="0"/>
              <a:t>and why one of them may be called for 3 seconds </a:t>
            </a:r>
            <a:r>
              <a:rPr lang="en-US" i="1" baseline="0" dirty="0"/>
              <a:t>(3 second count continues against the original non-marking defender within the arc, unless there is again only one defender on that player)</a:t>
            </a:r>
          </a:p>
          <a:p>
            <a:endParaRPr lang="en-US" baseline="0" dirty="0"/>
          </a:p>
          <a:p>
            <a:r>
              <a:rPr lang="en-US" baseline="0" dirty="0"/>
              <a:t>What if defender is in front of the Goal Circle and </a:t>
            </a:r>
            <a:r>
              <a:rPr lang="en-US" b="1" baseline="0" dirty="0"/>
              <a:t>‘marking the player behind’? </a:t>
            </a:r>
            <a:r>
              <a:rPr lang="en-US" b="0" i="1" baseline="0" dirty="0"/>
              <a:t>(Defender is exempt from three seconds but may be in shooting space.) </a:t>
            </a:r>
          </a:p>
          <a:p>
            <a:endParaRPr lang="en-US" i="1" baseline="0" dirty="0"/>
          </a:p>
          <a:p>
            <a:r>
              <a:rPr lang="en-US" baseline="0" dirty="0"/>
              <a:t>Discuss why we have this rule and what might happen if we did not. </a:t>
            </a:r>
          </a:p>
          <a:p>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12</a:t>
            </a:fld>
            <a:endParaRPr lang="en-US" dirty="0"/>
          </a:p>
        </p:txBody>
      </p:sp>
    </p:spTree>
    <p:extLst>
      <p:ext uri="{BB962C8B-B14F-4D97-AF65-F5344CB8AC3E}">
        <p14:creationId xmlns:p14="http://schemas.microsoft.com/office/powerpoint/2010/main" val="99032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A defensive player, who is marking an unmarked opponent who is standing directly behind the goal circle is exempt from the three-second rule, </a:t>
            </a:r>
            <a:endParaRPr lang="en-US" dirty="0"/>
          </a:p>
          <a:p>
            <a:pPr marL="0" indent="0">
              <a:buFontTx/>
              <a:buNone/>
            </a:pPr>
            <a:endParaRPr lang="en-US" i="1"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13</a:t>
            </a:fld>
            <a:endParaRPr lang="en-US" dirty="0"/>
          </a:p>
        </p:txBody>
      </p:sp>
    </p:spTree>
    <p:extLst>
      <p:ext uri="{BB962C8B-B14F-4D97-AF65-F5344CB8AC3E}">
        <p14:creationId xmlns:p14="http://schemas.microsoft.com/office/powerpoint/2010/main" val="2507673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(Four clicks for animation)</a:t>
            </a:r>
          </a:p>
          <a:p>
            <a:endParaRPr lang="en-US" i="1" dirty="0"/>
          </a:p>
          <a:p>
            <a:r>
              <a:rPr lang="en-US" i="0" dirty="0"/>
              <a:t>Foul for Three Seconds ALWAYS occurs in the 8m arc.  </a:t>
            </a:r>
          </a:p>
          <a:p>
            <a:endParaRPr lang="en-US" i="0" dirty="0"/>
          </a:p>
          <a:p>
            <a:r>
              <a:rPr lang="en-US" i="0" dirty="0"/>
              <a:t>Penalty Administration depends on spot of the ball:</a:t>
            </a:r>
          </a:p>
          <a:p>
            <a:r>
              <a:rPr lang="en-US" i="1" dirty="0"/>
              <a:t>(click)</a:t>
            </a:r>
          </a:p>
          <a:p>
            <a:r>
              <a:rPr lang="en-US" i="1" dirty="0"/>
              <a:t>Ball</a:t>
            </a:r>
            <a:r>
              <a:rPr lang="en-US" i="0" dirty="0"/>
              <a:t> in the 8m Arc – FP on the nearest hash</a:t>
            </a:r>
          </a:p>
          <a:p>
            <a:r>
              <a:rPr lang="en-US" i="1" dirty="0"/>
              <a:t>(click)</a:t>
            </a:r>
          </a:p>
          <a:p>
            <a:r>
              <a:rPr lang="en-US" i="0" dirty="0"/>
              <a:t>Ball in the CSA, above GLE – FP on a spot on the 12m fan closest to the spot of the FOUL</a:t>
            </a:r>
          </a:p>
          <a:p>
            <a:r>
              <a:rPr lang="en-US" i="1" dirty="0"/>
              <a:t>(click)</a:t>
            </a:r>
          </a:p>
          <a:p>
            <a:r>
              <a:rPr lang="en-US" i="0" dirty="0"/>
              <a:t>Ball in the CSA, below GLE – FP on the nearest dot</a:t>
            </a:r>
          </a:p>
          <a:p>
            <a:r>
              <a:rPr lang="en-US" i="1" dirty="0"/>
              <a:t>(click) </a:t>
            </a:r>
          </a:p>
          <a:p>
            <a:r>
              <a:rPr lang="en-US" b="1" i="0" dirty="0"/>
              <a:t>NEW FOR 2023! </a:t>
            </a:r>
            <a:r>
              <a:rPr lang="en-US" i="0" dirty="0"/>
              <a:t>Ball outside the CSA – FP on a spot on the 12m fan closest to the spot of the BALL</a:t>
            </a:r>
          </a:p>
        </p:txBody>
      </p:sp>
      <p:sp>
        <p:nvSpPr>
          <p:cNvPr id="4" name="Slide Number Placeholder 3"/>
          <p:cNvSpPr>
            <a:spLocks noGrp="1"/>
          </p:cNvSpPr>
          <p:nvPr>
            <p:ph type="sldNum" sz="quarter" idx="10"/>
          </p:nvPr>
        </p:nvSpPr>
        <p:spPr/>
        <p:txBody>
          <a:bodyPr/>
          <a:lstStyle/>
          <a:p>
            <a:fld id="{B87BCE93-F59F-43D0-A5FC-D4E8671850E2}" type="slidenum">
              <a:rPr lang="en-US" smtClean="0"/>
              <a:pPr/>
              <a:t>14</a:t>
            </a:fld>
            <a:endParaRPr lang="en-US"/>
          </a:p>
        </p:txBody>
      </p:sp>
    </p:spTree>
    <p:extLst>
      <p:ext uri="{BB962C8B-B14F-4D97-AF65-F5344CB8AC3E}">
        <p14:creationId xmlns:p14="http://schemas.microsoft.com/office/powerpoint/2010/main" val="1697292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shooting space ”cone” is from the BALL to both sides of the goal circle.</a:t>
            </a:r>
          </a:p>
        </p:txBody>
      </p:sp>
      <p:sp>
        <p:nvSpPr>
          <p:cNvPr id="4" name="Slide Number Placeholder 3"/>
          <p:cNvSpPr>
            <a:spLocks noGrp="1"/>
          </p:cNvSpPr>
          <p:nvPr>
            <p:ph type="sldNum" sz="quarter" idx="5"/>
          </p:nvPr>
        </p:nvSpPr>
        <p:spPr/>
        <p:txBody>
          <a:bodyPr/>
          <a:lstStyle/>
          <a:p>
            <a:fld id="{7D0716FC-8EDB-41AA-8CE4-CA351EA7E723}" type="slidenum">
              <a:rPr lang="en-US" smtClean="0"/>
              <a:t>15</a:t>
            </a:fld>
            <a:endParaRPr lang="en-US"/>
          </a:p>
        </p:txBody>
      </p:sp>
    </p:spTree>
    <p:extLst>
      <p:ext uri="{BB962C8B-B14F-4D97-AF65-F5344CB8AC3E}">
        <p14:creationId xmlns:p14="http://schemas.microsoft.com/office/powerpoint/2010/main" val="28232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Able to shoot safely? Are arms free? Is she so closely marked that a shot would likely result in a dangerous follow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7D0716FC-8EDB-41AA-8CE4-CA351EA7E723}" type="slidenum">
              <a:rPr lang="en-US" smtClean="0"/>
              <a:t>16</a:t>
            </a:fld>
            <a:endParaRPr lang="en-US"/>
          </a:p>
        </p:txBody>
      </p:sp>
    </p:spTree>
    <p:extLst>
      <p:ext uri="{BB962C8B-B14F-4D97-AF65-F5344CB8AC3E}">
        <p14:creationId xmlns:p14="http://schemas.microsoft.com/office/powerpoint/2010/main" val="66122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 of the body can obstruct the free space to goal.</a:t>
            </a:r>
          </a:p>
          <a:p>
            <a:endParaRPr lang="en-US" dirty="0"/>
          </a:p>
          <a:p>
            <a:r>
              <a:rPr lang="en-US" dirty="0"/>
              <a:t>The shooter must have the ‘opportunity’ to shoot’. The stick of player with ball has a clear ‘pathway to goal’ -- no one is in the cone (illustrated by the yellow triangle)</a:t>
            </a:r>
          </a:p>
          <a:p>
            <a:endParaRPr lang="en-US" dirty="0"/>
          </a:p>
          <a:p>
            <a:r>
              <a:rPr lang="en-US" dirty="0"/>
              <a:t>A closely guarded attacker (1 person, double or triple teamed)</a:t>
            </a:r>
            <a:r>
              <a:rPr lang="en-US" baseline="0" dirty="0"/>
              <a:t> </a:t>
            </a:r>
            <a:r>
              <a:rPr lang="en-US" dirty="0"/>
              <a:t>with the ball</a:t>
            </a:r>
            <a:r>
              <a:rPr lang="en-US" baseline="0" dirty="0"/>
              <a:t> may</a:t>
            </a:r>
            <a:r>
              <a:rPr lang="en-US" dirty="0"/>
              <a:t> have difficulty getting a clear ‘pathway</a:t>
            </a:r>
            <a:r>
              <a:rPr lang="en-US" baseline="0" dirty="0"/>
              <a:t>; double or triple teams would make a safe shot much less likely.</a:t>
            </a:r>
          </a:p>
          <a:p>
            <a:endParaRPr lang="en-US" baseline="0" dirty="0"/>
          </a:p>
          <a:p>
            <a:r>
              <a:rPr lang="en-US" baseline="0" dirty="0">
                <a:highlight>
                  <a:srgbClr val="FFFF00"/>
                </a:highlight>
              </a:rPr>
              <a:t>Challenge the class to consider if ball carrier is not intending to shoot, but rather to pass - even if she has the pathway.  </a:t>
            </a:r>
            <a:endParaRPr lang="en-US" dirty="0">
              <a:highlight>
                <a:srgbClr val="FFFF00"/>
              </a:highlight>
            </a:endParaRPr>
          </a:p>
          <a:p>
            <a:endParaRPr lang="en-US" dirty="0"/>
          </a:p>
          <a:p>
            <a:r>
              <a:rPr lang="en-US" dirty="0"/>
              <a:t>The defender in the Shooting Space “path” </a:t>
            </a:r>
            <a:r>
              <a:rPr lang="en-US" baseline="0" dirty="0"/>
              <a:t>must be within a stick’s length of an opponent (“man-to-man” defense)</a:t>
            </a:r>
          </a:p>
          <a:p>
            <a:endParaRPr lang="en-US" baseline="0" dirty="0"/>
          </a:p>
          <a:p>
            <a:r>
              <a:rPr lang="en-US" baseline="0" dirty="0"/>
              <a:t>The defender must have initiated this position and was not drawn into this position by an attacker (running though the space while marking.)</a:t>
            </a:r>
          </a:p>
          <a:p>
            <a:endParaRPr lang="en-US" baseline="0" dirty="0"/>
          </a:p>
          <a:p>
            <a:r>
              <a:rPr lang="en-US" baseline="0" dirty="0"/>
              <a:t>Vinyl board scenarios:</a:t>
            </a:r>
          </a:p>
          <a:p>
            <a:pPr marL="171450" indent="-171450">
              <a:buFontTx/>
              <a:buChar char="-"/>
            </a:pPr>
            <a:r>
              <a:rPr lang="en-US" baseline="0" dirty="0"/>
              <a:t>Attack double teamed with no ‘pathway’ (opportunity) and lone Defender in front of goal </a:t>
            </a:r>
            <a:r>
              <a:rPr lang="en-US" i="1" baseline="0" dirty="0"/>
              <a:t>(no SS)</a:t>
            </a:r>
          </a:p>
          <a:p>
            <a:pPr marL="171450" indent="-171450">
              <a:buFontTx/>
              <a:buChar char="-"/>
            </a:pPr>
            <a:r>
              <a:rPr lang="en-US" baseline="0" dirty="0"/>
              <a:t>Defender marking an opponent within a stick’s length and shooter within ‘pathway</a:t>
            </a:r>
            <a:r>
              <a:rPr lang="en-US" i="1" baseline="0" dirty="0"/>
              <a:t>’ (no SS)</a:t>
            </a:r>
          </a:p>
          <a:p>
            <a:pPr marL="171450" indent="-171450">
              <a:buFontTx/>
              <a:buChar char="-"/>
            </a:pPr>
            <a:r>
              <a:rPr lang="en-US" baseline="0" dirty="0"/>
              <a:t>Ball outside the CSA </a:t>
            </a:r>
            <a:r>
              <a:rPr lang="en-US" i="1" baseline="0" dirty="0"/>
              <a:t>(no SS)</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17</a:t>
            </a:fld>
            <a:endParaRPr lang="en-US" dirty="0"/>
          </a:p>
        </p:txBody>
      </p:sp>
    </p:spTree>
    <p:extLst>
      <p:ext uri="{BB962C8B-B14F-4D97-AF65-F5344CB8AC3E}">
        <p14:creationId xmlns:p14="http://schemas.microsoft.com/office/powerpoint/2010/main" val="1287614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A1 Double teamed.  No ‘pathway’ (opportunity) and lone Defender in front of goal </a:t>
            </a:r>
            <a:r>
              <a:rPr lang="en-US" i="1" baseline="0" dirty="0"/>
              <a:t>(no SS)</a:t>
            </a:r>
          </a:p>
          <a:p>
            <a:pPr marL="171450" indent="-171450">
              <a:buFontTx/>
              <a:buChar char="-"/>
            </a:pPr>
            <a:endParaRPr lang="en-US" i="1" baseline="0" dirty="0"/>
          </a:p>
          <a:p>
            <a:pPr marL="171450" indent="-171450">
              <a:buFontTx/>
              <a:buChar char="-"/>
            </a:pPr>
            <a:endParaRPr lang="en-US" i="1" baseline="0" dirty="0"/>
          </a:p>
          <a:p>
            <a:pPr marL="171450" indent="-171450">
              <a:buFontTx/>
              <a:buChar char="-"/>
            </a:pPr>
            <a:r>
              <a:rPr lang="en-US" baseline="0" dirty="0"/>
              <a:t>Defender marking an opponent within a stick’s length and shooter within ‘pathway</a:t>
            </a:r>
            <a:r>
              <a:rPr lang="en-US" i="1" baseline="0" dirty="0"/>
              <a:t>’ (no SS)</a:t>
            </a:r>
          </a:p>
          <a:p>
            <a:pPr marL="171450" indent="-171450">
              <a:buFontTx/>
              <a:buChar char="-"/>
            </a:pPr>
            <a:r>
              <a:rPr lang="en-US" baseline="0" dirty="0"/>
              <a:t>Ball outside the CSA </a:t>
            </a:r>
            <a:r>
              <a:rPr lang="en-US" i="1" baseline="0" dirty="0"/>
              <a:t>(no SS)</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18</a:t>
            </a:fld>
            <a:endParaRPr lang="en-US" dirty="0"/>
          </a:p>
        </p:txBody>
      </p:sp>
    </p:spTree>
    <p:extLst>
      <p:ext uri="{BB962C8B-B14F-4D97-AF65-F5344CB8AC3E}">
        <p14:creationId xmlns:p14="http://schemas.microsoft.com/office/powerpoint/2010/main" val="4190282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Defender marking an opponent within a stick’s length and shooter with ‘pathway</a:t>
            </a:r>
            <a:r>
              <a:rPr lang="en-US" i="1" baseline="0" dirty="0"/>
              <a:t>’ (no SS)</a:t>
            </a:r>
          </a:p>
        </p:txBody>
      </p:sp>
      <p:sp>
        <p:nvSpPr>
          <p:cNvPr id="4" name="Slide Number Placeholder 3"/>
          <p:cNvSpPr>
            <a:spLocks noGrp="1"/>
          </p:cNvSpPr>
          <p:nvPr>
            <p:ph type="sldNum" sz="quarter" idx="10"/>
          </p:nvPr>
        </p:nvSpPr>
        <p:spPr/>
        <p:txBody>
          <a:bodyPr/>
          <a:lstStyle/>
          <a:p>
            <a:fld id="{B87BCE93-F59F-43D0-A5FC-D4E8671850E2}" type="slidenum">
              <a:rPr lang="en-US" smtClean="0"/>
              <a:pPr/>
              <a:t>19</a:t>
            </a:fld>
            <a:endParaRPr lang="en-US" dirty="0"/>
          </a:p>
        </p:txBody>
      </p:sp>
    </p:spTree>
    <p:extLst>
      <p:ext uri="{BB962C8B-B14F-4D97-AF65-F5344CB8AC3E}">
        <p14:creationId xmlns:p14="http://schemas.microsoft.com/office/powerpoint/2010/main" val="2205127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These are more “Advanced” fouls to call – not fouls a new official may be able to identify.</a:t>
            </a:r>
          </a:p>
          <a:p>
            <a:endParaRPr lang="en-US" i="1" dirty="0"/>
          </a:p>
          <a:p>
            <a:r>
              <a:rPr lang="en-US" i="1" dirty="0"/>
              <a:t>Refer to pages of definitions in Rule Book (rule 6, rule 8)</a:t>
            </a:r>
          </a:p>
          <a:p>
            <a:endParaRPr lang="en-US" i="1" baseline="0"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a:t>
            </a:fld>
            <a:endParaRPr lang="en-US" dirty="0"/>
          </a:p>
        </p:txBody>
      </p:sp>
    </p:spTree>
    <p:extLst>
      <p:ext uri="{BB962C8B-B14F-4D97-AF65-F5344CB8AC3E}">
        <p14:creationId xmlns:p14="http://schemas.microsoft.com/office/powerpoint/2010/main" val="1078165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Ball outside the CSA </a:t>
            </a:r>
            <a:r>
              <a:rPr lang="en-US" i="1" baseline="0" dirty="0"/>
              <a:t>(no SS)</a:t>
            </a:r>
          </a:p>
        </p:txBody>
      </p:sp>
      <p:sp>
        <p:nvSpPr>
          <p:cNvPr id="4" name="Slide Number Placeholder 3"/>
          <p:cNvSpPr>
            <a:spLocks noGrp="1"/>
          </p:cNvSpPr>
          <p:nvPr>
            <p:ph type="sldNum" sz="quarter" idx="10"/>
          </p:nvPr>
        </p:nvSpPr>
        <p:spPr/>
        <p:txBody>
          <a:bodyPr/>
          <a:lstStyle/>
          <a:p>
            <a:fld id="{B87BCE93-F59F-43D0-A5FC-D4E8671850E2}" type="slidenum">
              <a:rPr lang="en-US" smtClean="0"/>
              <a:pPr/>
              <a:t>20</a:t>
            </a:fld>
            <a:endParaRPr lang="en-US" dirty="0"/>
          </a:p>
        </p:txBody>
      </p:sp>
    </p:spTree>
    <p:extLst>
      <p:ext uri="{BB962C8B-B14F-4D97-AF65-F5344CB8AC3E}">
        <p14:creationId xmlns:p14="http://schemas.microsoft.com/office/powerpoint/2010/main" val="1553783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making the Shooting Space call, you have to look beyond the ball carrier and her defender and see the players down low – the “layers” behind the initial defender – to have the information needed to make the call.</a:t>
            </a:r>
          </a:p>
          <a:p>
            <a:endParaRPr lang="en-US" dirty="0"/>
          </a:p>
          <a:p>
            <a:r>
              <a:rPr lang="en-US" dirty="0"/>
              <a:t>Blue (Layer 1) has the ball.  If the closest defender (Layer 2) is within a stick’s length of 1, she is not in shooting space.  However, the red defender in Layer 3 MAY be in shooting space.  </a:t>
            </a:r>
          </a:p>
          <a:p>
            <a:r>
              <a:rPr lang="en-US" dirty="0"/>
              <a:t>	Does the ball carrier have the opportunity to shoot?  Is the Layer 2 defender denying that opportunity? I</a:t>
            </a:r>
          </a:p>
          <a:p>
            <a:endParaRPr lang="en-US" dirty="0"/>
          </a:p>
          <a:p>
            <a:r>
              <a:rPr lang="en-US" dirty="0"/>
              <a:t>f so, then the Layer 3 defender is NOT in shooting space.</a:t>
            </a:r>
          </a:p>
          <a:p>
            <a:endParaRPr lang="en-US" dirty="0"/>
          </a:p>
          <a:p>
            <a:r>
              <a:rPr lang="en-US" dirty="0"/>
              <a:t>But if Blue dodges Layer 2 and Layer 3 remains where she is, then she is definitely in shooting space.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A94ED07-CEF1-A449-9300-4DD801BCF974}" type="slidenum">
              <a:rPr lang="en-US" smtClean="0"/>
              <a:t>21</a:t>
            </a:fld>
            <a:endParaRPr lang="en-US"/>
          </a:p>
        </p:txBody>
      </p:sp>
    </p:spTree>
    <p:extLst>
      <p:ext uri="{BB962C8B-B14F-4D97-AF65-F5344CB8AC3E}">
        <p14:creationId xmlns:p14="http://schemas.microsoft.com/office/powerpoint/2010/main" val="2268542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Defensive players who are double or multiple teaming a player without the ball and are within a stick’s length are exempt from the obstruction of free space to goal. </a:t>
            </a:r>
            <a:endParaRPr lang="en-US" dirty="0"/>
          </a:p>
          <a:p>
            <a:pPr marL="0" indent="0">
              <a:buFontTx/>
              <a:buNone/>
            </a:pPr>
            <a:endParaRPr lang="en-US" i="1"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22</a:t>
            </a:fld>
            <a:endParaRPr lang="en-US" dirty="0"/>
          </a:p>
        </p:txBody>
      </p:sp>
    </p:spTree>
    <p:extLst>
      <p:ext uri="{BB962C8B-B14F-4D97-AF65-F5344CB8AC3E}">
        <p14:creationId xmlns:p14="http://schemas.microsoft.com/office/powerpoint/2010/main" val="1905100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These are more “Advanced” fouls to call – not fouls a new official may be able to identify.</a:t>
            </a:r>
          </a:p>
          <a:p>
            <a:endParaRPr lang="en-US" b="1" dirty="0"/>
          </a:p>
          <a:p>
            <a:r>
              <a:rPr lang="en-US" b="1" dirty="0"/>
              <a:t>Dangerous Propel </a:t>
            </a:r>
            <a:r>
              <a:rPr lang="en-US" dirty="0"/>
              <a:t>– does not have to be a shot and</a:t>
            </a:r>
            <a:r>
              <a:rPr lang="en-US" baseline="0" dirty="0"/>
              <a:t> can be called if at a teammate</a:t>
            </a:r>
            <a:r>
              <a:rPr lang="en-US" dirty="0"/>
              <a:t> (flick to save a ball going out of bounds)</a:t>
            </a:r>
          </a:p>
          <a:p>
            <a:r>
              <a:rPr lang="en-US" b="1" dirty="0"/>
              <a:t>Holding – </a:t>
            </a:r>
            <a:r>
              <a:rPr lang="en-US" b="0" dirty="0"/>
              <a:t>Can be with the crosse, hand, body</a:t>
            </a:r>
          </a:p>
          <a:p>
            <a:r>
              <a:rPr lang="en-US" b="1" dirty="0"/>
              <a:t>Illegal Pick </a:t>
            </a:r>
            <a:r>
              <a:rPr lang="en-US" dirty="0"/>
              <a:t>– Time and space are the essential elements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Charge -- </a:t>
            </a:r>
            <a:r>
              <a:rPr lang="en-US" dirty="0"/>
              <a:t>block or charge? Tough to determine (we will discuss)</a:t>
            </a:r>
          </a:p>
          <a:p>
            <a:endParaRPr lang="en-US" b="1" dirty="0"/>
          </a:p>
          <a:p>
            <a:endParaRPr lang="en-US" i="1" baseline="0"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24</a:t>
            </a:fld>
            <a:endParaRPr lang="en-US" dirty="0"/>
          </a:p>
        </p:txBody>
      </p:sp>
    </p:spTree>
    <p:extLst>
      <p:ext uri="{BB962C8B-B14F-4D97-AF65-F5344CB8AC3E}">
        <p14:creationId xmlns:p14="http://schemas.microsoft.com/office/powerpoint/2010/main" val="1538000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shot, throw, bat or flick of the ball without regard to the positioning of a field player is dangerous propelling</a:t>
            </a:r>
          </a:p>
          <a:p>
            <a:endParaRPr lang="en-US" dirty="0"/>
          </a:p>
          <a:p>
            <a:r>
              <a:rPr lang="en-US" dirty="0"/>
              <a:t>It disregards/jeopardizes player safety</a:t>
            </a:r>
          </a:p>
        </p:txBody>
      </p:sp>
      <p:sp>
        <p:nvSpPr>
          <p:cNvPr id="4" name="Slide Number Placeholder 3"/>
          <p:cNvSpPr>
            <a:spLocks noGrp="1"/>
          </p:cNvSpPr>
          <p:nvPr>
            <p:ph type="sldNum" sz="quarter" idx="5"/>
          </p:nvPr>
        </p:nvSpPr>
        <p:spPr/>
        <p:txBody>
          <a:bodyPr/>
          <a:lstStyle/>
          <a:p>
            <a:fld id="{B87BCE93-F59F-43D0-A5FC-D4E8671850E2}" type="slidenum">
              <a:rPr lang="en-US" smtClean="0"/>
              <a:pPr/>
              <a:t>25</a:t>
            </a:fld>
            <a:endParaRPr lang="en-US"/>
          </a:p>
        </p:txBody>
      </p:sp>
    </p:spTree>
    <p:extLst>
      <p:ext uri="{BB962C8B-B14F-4D97-AF65-F5344CB8AC3E}">
        <p14:creationId xmlns:p14="http://schemas.microsoft.com/office/powerpoint/2010/main" val="4122583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Doesn’t have to be with the stick! Any action that prevents an opponent (with or without the ball) from continuing on their path</a:t>
            </a:r>
          </a:p>
          <a:p>
            <a:endParaRPr lang="en-US" dirty="0"/>
          </a:p>
          <a:p>
            <a:r>
              <a:rPr lang="en-US" dirty="0"/>
              <a:t>-Grabbing the jersey</a:t>
            </a:r>
          </a:p>
          <a:p>
            <a:r>
              <a:rPr lang="en-US" dirty="0"/>
              <a:t>-Holding them back with the stick</a:t>
            </a:r>
          </a:p>
          <a:p>
            <a:r>
              <a:rPr lang="en-US" dirty="0"/>
              <a:t>-Preventing them from moving through the CSA (path has to be established)</a:t>
            </a:r>
          </a:p>
          <a:p>
            <a:endParaRPr lang="en-US" dirty="0"/>
          </a:p>
          <a:p>
            <a:r>
              <a:rPr lang="en-US" dirty="0"/>
              <a:t>If defender is in place and opponent tries to push through to get where they want to be, could be forcing through (with crosse) or charge (with body)</a:t>
            </a:r>
          </a:p>
          <a:p>
            <a:endParaRPr lang="en-US" dirty="0"/>
          </a:p>
          <a:p>
            <a:endParaRPr lang="en-US" dirty="0"/>
          </a:p>
        </p:txBody>
      </p:sp>
      <p:sp>
        <p:nvSpPr>
          <p:cNvPr id="4" name="Slide Number Placeholder 3"/>
          <p:cNvSpPr>
            <a:spLocks noGrp="1"/>
          </p:cNvSpPr>
          <p:nvPr>
            <p:ph type="sldNum" sz="quarter" idx="5"/>
          </p:nvPr>
        </p:nvSpPr>
        <p:spPr/>
        <p:txBody>
          <a:bodyPr/>
          <a:lstStyle/>
          <a:p>
            <a:fld id="{B87BCE93-F59F-43D0-A5FC-D4E8671850E2}" type="slidenum">
              <a:rPr lang="en-US" smtClean="0"/>
              <a:pPr/>
              <a:t>26</a:t>
            </a:fld>
            <a:endParaRPr lang="en-US"/>
          </a:p>
        </p:txBody>
      </p:sp>
    </p:spTree>
    <p:extLst>
      <p:ext uri="{BB962C8B-B14F-4D97-AF65-F5344CB8AC3E}">
        <p14:creationId xmlns:p14="http://schemas.microsoft.com/office/powerpoint/2010/main" val="4259549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This video is the same as the ”block” video.  Focus on the illegal pick here.</a:t>
            </a:r>
          </a:p>
          <a:p>
            <a:endParaRPr lang="en-US" dirty="0"/>
          </a:p>
          <a:p>
            <a:r>
              <a:rPr lang="en-US" dirty="0"/>
              <a:t>What is “The visual</a:t>
            </a:r>
            <a:r>
              <a:rPr lang="en-US" baseline="0" dirty="0"/>
              <a:t> field”? </a:t>
            </a:r>
            <a:r>
              <a:rPr lang="en-US" i="1" baseline="0" dirty="0"/>
              <a:t>(The area that can be seen when an eye is fixed straight at a point)</a:t>
            </a:r>
            <a:endParaRPr lang="en-US" baseline="0" dirty="0"/>
          </a:p>
          <a:p>
            <a:endParaRPr lang="en-US" i="1" baseline="0" dirty="0"/>
          </a:p>
          <a:p>
            <a:r>
              <a:rPr lang="en-US" i="0" baseline="0" dirty="0"/>
              <a:t>Was the pick in the visual field?  If the player did NOT see the pick, could she have?  Should she have?  If the pick was in the visual field and she was not “aware”, that is NOT the same as being out of the visual field.  If she could have/should have seen the pick and had time and space – it’s legal!</a:t>
            </a:r>
          </a:p>
          <a:p>
            <a:endParaRPr lang="en-US" baseline="0" dirty="0"/>
          </a:p>
          <a:p>
            <a:endParaRPr lang="en-US" b="1" baseline="0" dirty="0"/>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27</a:t>
            </a:fld>
            <a:endParaRPr lang="en-US" dirty="0"/>
          </a:p>
        </p:txBody>
      </p:sp>
    </p:spTree>
    <p:extLst>
      <p:ext uri="{BB962C8B-B14F-4D97-AF65-F5344CB8AC3E}">
        <p14:creationId xmlns:p14="http://schemas.microsoft.com/office/powerpoint/2010/main" val="615981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good illustration of  ‘time and distance’. The defender must give attack player the space</a:t>
            </a:r>
            <a:r>
              <a:rPr lang="en-US" baseline="0" dirty="0"/>
              <a:t> to change direction and time to do it (slower players need more time/distance.). </a:t>
            </a:r>
            <a:r>
              <a:rPr lang="en-US" dirty="0"/>
              <a:t>If attacker chooses not to change direction, and then</a:t>
            </a:r>
            <a:r>
              <a:rPr lang="en-US" baseline="0" dirty="0"/>
              <a:t> she creates the contact, it is a charge.</a:t>
            </a:r>
          </a:p>
          <a:p>
            <a:endParaRPr lang="en-US" dirty="0"/>
          </a:p>
          <a:p>
            <a:r>
              <a:rPr lang="en-US" dirty="0"/>
              <a:t>With</a:t>
            </a:r>
            <a:r>
              <a:rPr lang="en-US" baseline="0" dirty="0"/>
              <a:t> all fouls, consider “Who created the contact?”</a:t>
            </a:r>
          </a:p>
          <a:p>
            <a:r>
              <a:rPr lang="en-US" baseline="0" dirty="0"/>
              <a:t>The defender established her position and stayed there.</a:t>
            </a:r>
          </a:p>
          <a:p>
            <a:r>
              <a:rPr lang="en-US" baseline="0" dirty="0"/>
              <a:t>The </a:t>
            </a:r>
            <a:r>
              <a:rPr lang="en-US" u="sng" baseline="0" dirty="0"/>
              <a:t>offensive</a:t>
            </a:r>
            <a:r>
              <a:rPr lang="en-US" u="none" baseline="0" dirty="0"/>
              <a:t> player moved into the defenders established space, therefore, the </a:t>
            </a:r>
            <a:r>
              <a:rPr lang="en-US" u="sng" baseline="0" dirty="0"/>
              <a:t>offensive</a:t>
            </a:r>
            <a:r>
              <a:rPr lang="en-US" u="none" baseline="0" dirty="0"/>
              <a:t> player “created the contact”, and fouled.</a:t>
            </a:r>
          </a:p>
          <a:p>
            <a:endParaRPr lang="en-US" u="none" baseline="0" dirty="0"/>
          </a:p>
          <a:p>
            <a:r>
              <a:rPr lang="en-US" u="none" baseline="0" dirty="0"/>
              <a:t>Signal?</a:t>
            </a:r>
            <a:endParaRPr lang="en-US" dirty="0"/>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28</a:t>
            </a:fld>
            <a:endParaRPr lang="en-US" dirty="0"/>
          </a:p>
        </p:txBody>
      </p:sp>
    </p:spTree>
    <p:extLst>
      <p:ext uri="{BB962C8B-B14F-4D97-AF65-F5344CB8AC3E}">
        <p14:creationId xmlns:p14="http://schemas.microsoft.com/office/powerpoint/2010/main" val="4200527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for 2023!</a:t>
            </a:r>
          </a:p>
          <a:p>
            <a:endParaRPr lang="en-US" b="1" dirty="0"/>
          </a:p>
          <a:p>
            <a:r>
              <a:rPr lang="en-US" dirty="0"/>
              <a:t>The defensive player is given the ball and may self-start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Officials still direct the offender “away” or “behind”… but the defender may self-start immediately.</a:t>
            </a:r>
          </a:p>
          <a:p>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30</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for 2023!</a:t>
            </a:r>
          </a:p>
          <a:p>
            <a:endParaRPr lang="en-US" b="1" dirty="0"/>
          </a:p>
          <a:p>
            <a:r>
              <a:rPr lang="en-US" dirty="0"/>
              <a:t>The defensive player is given the ball and may self-start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Officials still direct the offender “away” or “behind”… but the defender may self-start immediately.</a:t>
            </a:r>
          </a:p>
        </p:txBody>
      </p:sp>
      <p:sp>
        <p:nvSpPr>
          <p:cNvPr id="4" name="Slide Number Placeholder 3"/>
          <p:cNvSpPr>
            <a:spLocks noGrp="1"/>
          </p:cNvSpPr>
          <p:nvPr>
            <p:ph type="sldNum" sz="quarter" idx="10"/>
          </p:nvPr>
        </p:nvSpPr>
        <p:spPr/>
        <p:txBody>
          <a:bodyPr/>
          <a:lstStyle/>
          <a:p>
            <a:fld id="{B87BCE93-F59F-43D0-A5FC-D4E8671850E2}" type="slidenum">
              <a:rPr lang="en-US" smtClean="0"/>
              <a:pPr/>
              <a:t>31</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 the opponent by moving into the player’s path without giving them a chance to stop or change direction and contact occurs.</a:t>
            </a:r>
          </a:p>
        </p:txBody>
      </p:sp>
      <p:sp>
        <p:nvSpPr>
          <p:cNvPr id="4" name="Slide Number Placeholder 3"/>
          <p:cNvSpPr>
            <a:spLocks noGrp="1"/>
          </p:cNvSpPr>
          <p:nvPr>
            <p:ph type="sldNum" sz="quarter" idx="5"/>
          </p:nvPr>
        </p:nvSpPr>
        <p:spPr/>
        <p:txBody>
          <a:bodyPr/>
          <a:lstStyle/>
          <a:p>
            <a:fld id="{B87BCE93-F59F-43D0-A5FC-D4E8671850E2}" type="slidenum">
              <a:rPr lang="en-US" smtClean="0"/>
              <a:pPr/>
              <a:t>3</a:t>
            </a:fld>
            <a:endParaRPr lang="en-US"/>
          </a:p>
        </p:txBody>
      </p:sp>
    </p:spTree>
    <p:extLst>
      <p:ext uri="{BB962C8B-B14F-4D97-AF65-F5344CB8AC3E}">
        <p14:creationId xmlns:p14="http://schemas.microsoft.com/office/powerpoint/2010/main" val="2907565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when the attack fouls in the CSA above the GLE and not in the 8m ARC, (between the 8m and the 12m),   the restart is at the spot of the foul.</a:t>
            </a:r>
          </a:p>
          <a:p>
            <a:endParaRPr lang="en-US"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32</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last two (2) minutes of each half, ALL fouls in CSA require a </a:t>
            </a:r>
            <a:r>
              <a:rPr lang="en-US" u="sng" dirty="0"/>
              <a:t>whistle </a:t>
            </a:r>
            <a:r>
              <a:rPr lang="en-US" dirty="0"/>
              <a:t>restart, regardless of whether offense or defense committed the foul.</a:t>
            </a:r>
          </a:p>
          <a:p>
            <a:endParaRPr lang="en-US" dirty="0"/>
          </a:p>
          <a:p>
            <a:r>
              <a:rPr lang="en-US" dirty="0"/>
              <a:t>The exception? If there is a 10-goal differential, the game clock will continue to run so officials will NOT call timeout for fouls in the CSA. Free positions for the attack will still require a whistle start, but defensive free positions will not.</a:t>
            </a:r>
          </a:p>
        </p:txBody>
      </p:sp>
      <p:sp>
        <p:nvSpPr>
          <p:cNvPr id="4" name="Slide Number Placeholder 3"/>
          <p:cNvSpPr>
            <a:spLocks noGrp="1"/>
          </p:cNvSpPr>
          <p:nvPr>
            <p:ph type="sldNum" sz="quarter" idx="10"/>
          </p:nvPr>
        </p:nvSpPr>
        <p:spPr/>
        <p:txBody>
          <a:bodyPr/>
          <a:lstStyle/>
          <a:p>
            <a:fld id="{B87BCE93-F59F-43D0-A5FC-D4E8671850E2}" type="slidenum">
              <a:rPr lang="en-US" smtClean="0"/>
              <a:pPr/>
              <a:t>33</a:t>
            </a:fld>
            <a:endParaRPr lang="en-US"/>
          </a:p>
        </p:txBody>
      </p:sp>
    </p:spTree>
    <p:extLst>
      <p:ext uri="{BB962C8B-B14F-4D97-AF65-F5344CB8AC3E}">
        <p14:creationId xmlns:p14="http://schemas.microsoft.com/office/powerpoint/2010/main" val="3646149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What is Advantage? Where else can we use it?</a:t>
            </a:r>
            <a:endParaRPr lang="en-US" dirty="0"/>
          </a:p>
        </p:txBody>
      </p:sp>
      <p:sp>
        <p:nvSpPr>
          <p:cNvPr id="4" name="Slide Number Placeholder 3"/>
          <p:cNvSpPr>
            <a:spLocks noGrp="1"/>
          </p:cNvSpPr>
          <p:nvPr>
            <p:ph type="sldNum" sz="quarter" idx="10"/>
          </p:nvPr>
        </p:nvSpPr>
        <p:spPr/>
        <p:txBody>
          <a:bodyPr/>
          <a:lstStyle/>
          <a:p>
            <a:fld id="{CC70BE01-A9B6-4A37-9B6B-81FD3E912D84}" type="slidenum">
              <a:rPr lang="en-US" smtClean="0"/>
              <a:t>35</a:t>
            </a:fld>
            <a:endParaRPr lang="en-US"/>
          </a:p>
        </p:txBody>
      </p:sp>
    </p:spTree>
    <p:extLst>
      <p:ext uri="{BB962C8B-B14F-4D97-AF65-F5344CB8AC3E}">
        <p14:creationId xmlns:p14="http://schemas.microsoft.com/office/powerpoint/2010/main" val="2649801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 the ‘held whistle’ to the advantage arm on a midfield ‘held’ ( “I see the foul but you’re doing ok so I’m not going to call it”)</a:t>
            </a:r>
          </a:p>
          <a:p>
            <a:endParaRPr lang="en-US" dirty="0"/>
          </a:p>
          <a:p>
            <a:r>
              <a:rPr lang="en-US" dirty="0"/>
              <a:t>The Major foul </a:t>
            </a:r>
            <a:r>
              <a:rPr lang="en-US" i="1" dirty="0"/>
              <a:t>need not be on the attacker with the ball </a:t>
            </a:r>
            <a:r>
              <a:rPr lang="en-US" dirty="0"/>
              <a:t>but any major</a:t>
            </a:r>
            <a:r>
              <a:rPr lang="en-US" baseline="0" dirty="0"/>
              <a:t> foul on </a:t>
            </a:r>
            <a:r>
              <a:rPr lang="en-US" i="1" baseline="0" dirty="0"/>
              <a:t>any attacking player </a:t>
            </a:r>
            <a:r>
              <a:rPr lang="en-US" baseline="0" dirty="0"/>
              <a:t>on this scoring play.</a:t>
            </a:r>
          </a:p>
          <a:p>
            <a:endParaRPr lang="en-US" baseline="0" dirty="0"/>
          </a:p>
          <a:p>
            <a:r>
              <a:rPr lang="en-US" baseline="0" dirty="0"/>
              <a:t>Could the flag be raised by the Trail official? (</a:t>
            </a:r>
            <a:r>
              <a:rPr lang="en-US" i="1" baseline="0" dirty="0"/>
              <a:t>yes) </a:t>
            </a:r>
            <a:r>
              <a:rPr lang="en-US" baseline="0" dirty="0"/>
              <a:t>In what scenarios could the Trail raise the flag? </a:t>
            </a:r>
            <a:r>
              <a:rPr lang="en-US" i="1" baseline="0" dirty="0"/>
              <a:t>(to demonstrate a held whistle on an off-ball foul the Trail sees)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the “scoring Play” . What is it?</a:t>
            </a:r>
          </a:p>
          <a:p>
            <a:endParaRPr lang="en-US" dirty="0"/>
          </a:p>
        </p:txBody>
      </p:sp>
      <p:sp>
        <p:nvSpPr>
          <p:cNvPr id="4" name="Slide Number Placeholder 3"/>
          <p:cNvSpPr>
            <a:spLocks noGrp="1"/>
          </p:cNvSpPr>
          <p:nvPr>
            <p:ph type="sldNum" sz="quarter" idx="10"/>
          </p:nvPr>
        </p:nvSpPr>
        <p:spPr/>
        <p:txBody>
          <a:bodyPr/>
          <a:lstStyle/>
          <a:p>
            <a:fld id="{CC70BE01-A9B6-4A37-9B6B-81FD3E912D84}" type="slidenum">
              <a:rPr lang="en-US" smtClean="0"/>
              <a:t>36</a:t>
            </a:fld>
            <a:endParaRPr lang="en-US"/>
          </a:p>
        </p:txBody>
      </p:sp>
    </p:spTree>
    <p:extLst>
      <p:ext uri="{BB962C8B-B14F-4D97-AF65-F5344CB8AC3E}">
        <p14:creationId xmlns:p14="http://schemas.microsoft.com/office/powerpoint/2010/main" val="160136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offense is on a “stall” and is spreading wide and just passing the ball, they are NOT looking to go to goal.  This is NOT a scoring play.</a:t>
            </a:r>
          </a:p>
          <a:p>
            <a:endParaRPr lang="en-US" dirty="0"/>
          </a:p>
          <a:p>
            <a:r>
              <a:rPr lang="en-US" dirty="0"/>
              <a:t>If the ball is passed below the goal line extended and behind the goal, it MAY be the end of a scoring play. If the ball carrier stops and calls out a play/looks for an open teammate, the scoring play is likely over.  If the ball carrier continues around the goal circle/quickly passes the ball back into the 8m arc, it may the continuation of a scoring play.</a:t>
            </a:r>
          </a:p>
        </p:txBody>
      </p:sp>
      <p:sp>
        <p:nvSpPr>
          <p:cNvPr id="4" name="Slide Number Placeholder 3"/>
          <p:cNvSpPr>
            <a:spLocks noGrp="1"/>
          </p:cNvSpPr>
          <p:nvPr>
            <p:ph type="sldNum" sz="quarter" idx="5"/>
          </p:nvPr>
        </p:nvSpPr>
        <p:spPr/>
        <p:txBody>
          <a:bodyPr/>
          <a:lstStyle/>
          <a:p>
            <a:fld id="{7D0716FC-8EDB-41AA-8CE4-CA351EA7E723}" type="slidenum">
              <a:rPr lang="en-US" smtClean="0"/>
              <a:t>37</a:t>
            </a:fld>
            <a:endParaRPr lang="en-US"/>
          </a:p>
        </p:txBody>
      </p:sp>
    </p:spTree>
    <p:extLst>
      <p:ext uri="{BB962C8B-B14F-4D97-AF65-F5344CB8AC3E}">
        <p14:creationId xmlns:p14="http://schemas.microsoft.com/office/powerpoint/2010/main" val="2572775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when a scoring play is over is important!  Official either puts away the flag and play continues OR a free position is set up.</a:t>
            </a:r>
          </a:p>
          <a:p>
            <a:endParaRPr lang="en-US" dirty="0"/>
          </a:p>
          <a:p>
            <a:r>
              <a:rPr lang="en-US" dirty="0"/>
              <a:t>If officials are unsure if the movement of the ball was a pass or a shot, call timeout and discuss!</a:t>
            </a:r>
          </a:p>
          <a:p>
            <a:endParaRPr lang="en-US" dirty="0"/>
          </a:p>
          <a:p>
            <a:r>
              <a:rPr lang="en-US" dirty="0"/>
              <a:t>If the ball carrier was fouled – major or minor -- during a held whistle (flag), the free position is awarded on the 8m hash closest to the spot of the most recent foul.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Going below the GLE does not ALWAYS mean a scoring play is over</a:t>
            </a: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38</a:t>
            </a:fld>
            <a:endParaRPr lang="en-US"/>
          </a:p>
        </p:txBody>
      </p:sp>
    </p:spTree>
    <p:extLst>
      <p:ext uri="{BB962C8B-B14F-4D97-AF65-F5344CB8AC3E}">
        <p14:creationId xmlns:p14="http://schemas.microsoft.com/office/powerpoint/2010/main" val="1058003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ball carrier is prevented from continuing to move the ball by a defensive block, penalize the block and set up the free position on the 8m hash closest to where the block occurred.</a:t>
            </a:r>
          </a:p>
          <a:p>
            <a:endParaRPr lang="en-US" dirty="0"/>
          </a:p>
          <a:p>
            <a:r>
              <a:rPr lang="en-US" dirty="0"/>
              <a:t>If the attacking team fouls during a held whistle, it is an Alternate Possession – UNLESS the defensive foul was a </a:t>
            </a:r>
            <a:r>
              <a:rPr lang="en-US" dirty="0" err="1"/>
              <a:t>cardable</a:t>
            </a:r>
            <a:r>
              <a:rPr lang="en-US" dirty="0"/>
              <a:t> foul! In that case, Alternate Possession will NOT apply.  The attacking team will be awarded the free position and the defensive team will be down a player.</a:t>
            </a:r>
          </a:p>
        </p:txBody>
      </p:sp>
      <p:sp>
        <p:nvSpPr>
          <p:cNvPr id="4" name="Slide Number Placeholder 3"/>
          <p:cNvSpPr>
            <a:spLocks noGrp="1"/>
          </p:cNvSpPr>
          <p:nvPr>
            <p:ph type="sldNum" sz="quarter" idx="5"/>
          </p:nvPr>
        </p:nvSpPr>
        <p:spPr/>
        <p:txBody>
          <a:bodyPr/>
          <a:lstStyle/>
          <a:p>
            <a:fld id="{7D0716FC-8EDB-41AA-8CE4-CA351EA7E723}" type="slidenum">
              <a:rPr lang="en-US" smtClean="0"/>
              <a:t>39</a:t>
            </a:fld>
            <a:endParaRPr lang="en-US"/>
          </a:p>
        </p:txBody>
      </p:sp>
    </p:spTree>
    <p:extLst>
      <p:ext uri="{BB962C8B-B14F-4D97-AF65-F5344CB8AC3E}">
        <p14:creationId xmlns:p14="http://schemas.microsoft.com/office/powerpoint/2010/main" val="2724884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tell if the foul affected the shot? </a:t>
            </a:r>
            <a:r>
              <a:rPr lang="en-US" i="1" dirty="0"/>
              <a:t>Was ball carrier displaced in the act of shooting? Did the trajectory of the ball change due to the foul? Did the foul affect the accuracy of the shot?</a:t>
            </a:r>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40</a:t>
            </a:fld>
            <a:endParaRPr lang="en-US"/>
          </a:p>
        </p:txBody>
      </p:sp>
    </p:spTree>
    <p:extLst>
      <p:ext uri="{BB962C8B-B14F-4D97-AF65-F5344CB8AC3E}">
        <p14:creationId xmlns:p14="http://schemas.microsoft.com/office/powerpoint/2010/main" val="67685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to be called “Detaining” May be a hold using the crosse (as shown) </a:t>
            </a:r>
          </a:p>
          <a:p>
            <a:endParaRPr lang="en-US" dirty="0"/>
          </a:p>
          <a:p>
            <a:r>
              <a:rPr lang="en-US" dirty="0"/>
              <a:t>Also includes</a:t>
            </a:r>
            <a:r>
              <a:rPr lang="en-US" baseline="0" dirty="0"/>
              <a:t> grabbing the uniform </a:t>
            </a:r>
            <a:r>
              <a:rPr lang="en-US" i="1" baseline="0" dirty="0"/>
              <a:t>Demonstrate a ‘hold’ with the body (or body part-leg, arm), or clothing</a:t>
            </a:r>
            <a:r>
              <a:rPr lang="en-US" baseline="0" dirty="0"/>
              <a:t>.  </a:t>
            </a:r>
          </a:p>
          <a:p>
            <a:endParaRPr lang="en-US" baseline="0" dirty="0"/>
          </a:p>
          <a:p>
            <a:r>
              <a:rPr lang="en-US" baseline="0" dirty="0"/>
              <a:t>Signal?</a:t>
            </a:r>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4</a:t>
            </a:fld>
            <a:endParaRPr lang="en-US" dirty="0"/>
          </a:p>
        </p:txBody>
      </p:sp>
    </p:spTree>
    <p:extLst>
      <p:ext uri="{BB962C8B-B14F-4D97-AF65-F5344CB8AC3E}">
        <p14:creationId xmlns:p14="http://schemas.microsoft.com/office/powerpoint/2010/main" val="2998669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Any action that thrusts or shoves any player with or without the ball who is in a defenseless 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This includes but is not limited to: head down, from out of the visual field, in the air, or out of balance, especially in the kidneys, ribs, lower back, shoulder blades or aimed at the neck or head. </a:t>
            </a:r>
            <a:endParaRPr lang="en-US" dirty="0"/>
          </a:p>
          <a:p>
            <a:endParaRPr lang="en-US" dirty="0"/>
          </a:p>
          <a:p>
            <a:r>
              <a:rPr lang="en-US" dirty="0"/>
              <a:t>Look for a defender making no attempt to play the ball!</a:t>
            </a:r>
          </a:p>
        </p:txBody>
      </p:sp>
      <p:sp>
        <p:nvSpPr>
          <p:cNvPr id="4" name="Slide Number Placeholder 3"/>
          <p:cNvSpPr>
            <a:spLocks noGrp="1"/>
          </p:cNvSpPr>
          <p:nvPr>
            <p:ph type="sldNum" sz="quarter" idx="5"/>
          </p:nvPr>
        </p:nvSpPr>
        <p:spPr/>
        <p:txBody>
          <a:bodyPr/>
          <a:lstStyle/>
          <a:p>
            <a:fld id="{7D0716FC-8EDB-41AA-8CE4-CA351EA7E723}" type="slidenum">
              <a:rPr lang="en-US" smtClean="0"/>
              <a:t>5</a:t>
            </a:fld>
            <a:endParaRPr lang="en-US"/>
          </a:p>
        </p:txBody>
      </p:sp>
    </p:spTree>
    <p:extLst>
      <p:ext uri="{BB962C8B-B14F-4D97-AF65-F5344CB8AC3E}">
        <p14:creationId xmlns:p14="http://schemas.microsoft.com/office/powerpoint/2010/main" val="90437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5000"/>
              </a:lnSpc>
              <a:spcBef>
                <a:spcPts val="611"/>
              </a:spcBef>
              <a:buAutoNum type="arabicPeriod"/>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Violations that are not fouls would warrant a Delay of Game call (green card)</a:t>
            </a: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2. Repeated </a:t>
            </a:r>
            <a:r>
              <a:rPr lang="en-US" u="sng" dirty="0">
                <a:latin typeface="Calibri" panose="020F0502020204030204" pitchFamily="34" charset="0"/>
                <a:ea typeface="Calibri" panose="020F0502020204030204" pitchFamily="34" charset="0"/>
                <a:cs typeface="Times New Roman" panose="02020603050405020304" pitchFamily="18" charset="0"/>
              </a:rPr>
              <a:t>Minor</a:t>
            </a:r>
            <a:r>
              <a:rPr lang="en-US" dirty="0">
                <a:latin typeface="Calibri" panose="020F0502020204030204" pitchFamily="34" charset="0"/>
                <a:ea typeface="Calibri" panose="020F0502020204030204" pitchFamily="34" charset="0"/>
                <a:cs typeface="Times New Roman" panose="02020603050405020304" pitchFamily="18" charset="0"/>
              </a:rPr>
              <a:t> fouls can be penalized as a Major Foul.</a:t>
            </a:r>
          </a:p>
          <a:p>
            <a:pPr marL="8661" lvl="0" indent="0">
              <a:lnSpc>
                <a:spcPct val="115000"/>
              </a:lnSpc>
              <a:buFontTx/>
              <a:buNone/>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	Tells all players that repetitive fouls of this nature will not be tolerated. </a:t>
            </a: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3. Repeated major fouls are categorized as Misconduct. Yellow Card</a:t>
            </a: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BA23A15-5224-412A-B76F-C44F102A979E}" type="slidenum">
              <a:rPr lang="en-US" smtClean="0"/>
              <a:t>6</a:t>
            </a:fld>
            <a:endParaRPr lang="en-US"/>
          </a:p>
        </p:txBody>
      </p:sp>
    </p:spTree>
    <p:extLst>
      <p:ext uri="{BB962C8B-B14F-4D97-AF65-F5344CB8AC3E}">
        <p14:creationId xmlns:p14="http://schemas.microsoft.com/office/powerpoint/2010/main" val="104017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There are a variety of circumstances to consider when repeated fouls may occur:</a:t>
            </a:r>
          </a:p>
          <a:p>
            <a:pPr>
              <a:lnSpc>
                <a:spcPct val="115000"/>
              </a:lnSpc>
              <a:spcBef>
                <a:spcPts val="611"/>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Repeated fouls by an individual  player </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Repeated fouls by a team – not one individual, but multiple players</a:t>
            </a: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	Can be within a short</a:t>
            </a:r>
            <a:r>
              <a:rPr lang="en-US" baseline="0" dirty="0">
                <a:latin typeface="Calibri" panose="020F0502020204030204" pitchFamily="34" charset="0"/>
                <a:ea typeface="Calibri" panose="020F0502020204030204" pitchFamily="34" charset="0"/>
                <a:cs typeface="Times New Roman" panose="02020603050405020304" pitchFamily="18" charset="0"/>
              </a:rPr>
              <a:t> period of time or extended throughout the game.</a:t>
            </a:r>
          </a:p>
          <a:p>
            <a:pPr>
              <a:lnSpc>
                <a:spcPct val="115000"/>
              </a:lnSpc>
              <a:spcBef>
                <a:spcPts val="611"/>
              </a:spcBef>
            </a:pPr>
            <a:r>
              <a:rPr lang="en-US" baseline="0" dirty="0">
                <a:latin typeface="Calibri" panose="020F0502020204030204" pitchFamily="34" charset="0"/>
                <a:ea typeface="Calibri" panose="020F0502020204030204" pitchFamily="34" charset="0"/>
                <a:cs typeface="Times New Roman" panose="02020603050405020304" pitchFamily="18" charset="0"/>
              </a:rPr>
              <a:t>	Can be intentionally committed to slow down a fast break or transition -- OR they may be entirely by accident!</a:t>
            </a:r>
          </a:p>
          <a:p>
            <a:pPr>
              <a:lnSpc>
                <a:spcPct val="115000"/>
              </a:lnSpc>
              <a:spcBef>
                <a:spcPts val="611"/>
              </a:spcBef>
            </a:pPr>
            <a:endParaRPr lang="en-US" baseline="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baseline="0" dirty="0">
                <a:latin typeface="Calibri" panose="020F0502020204030204" pitchFamily="34" charset="0"/>
                <a:ea typeface="Calibri" panose="020F0502020204030204" pitchFamily="34" charset="0"/>
                <a:cs typeface="Times New Roman" panose="02020603050405020304" pitchFamily="18" charset="0"/>
              </a:rPr>
              <a:t>Repeated fouls may or may not be dangerous or threaten a player’s safety on their own. But, when they are allowed to continue, they may escalate. </a:t>
            </a:r>
          </a:p>
          <a:p>
            <a:pPr>
              <a:lnSpc>
                <a:spcPct val="115000"/>
              </a:lnSpc>
              <a:spcBef>
                <a:spcPts val="611"/>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So What are we looking for when considering repeated fouls?</a:t>
            </a:r>
          </a:p>
          <a:p>
            <a:pPr>
              <a:lnSpc>
                <a:spcPct val="115000"/>
              </a:lnSpc>
              <a:spcBef>
                <a:spcPts val="611"/>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BA23A15-5224-412A-B76F-C44F102A979E}" type="slidenum">
              <a:rPr lang="en-US" smtClean="0"/>
              <a:t>7</a:t>
            </a:fld>
            <a:endParaRPr lang="en-US"/>
          </a:p>
        </p:txBody>
      </p:sp>
    </p:spTree>
    <p:extLst>
      <p:ext uri="{BB962C8B-B14F-4D97-AF65-F5344CB8AC3E}">
        <p14:creationId xmlns:p14="http://schemas.microsoft.com/office/powerpoint/2010/main" val="276138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tabLst>
                <a:tab pos="1222886" algn="l"/>
              </a:tabLst>
            </a:pPr>
            <a:r>
              <a:rPr lang="en-US" baseline="0" dirty="0"/>
              <a:t>Judging the occurrence and calling repeated fouls is more than counting fouls. It requires officials to consider a number of factors:</a:t>
            </a:r>
          </a:p>
          <a:p>
            <a:pPr>
              <a:lnSpc>
                <a:spcPct val="115000"/>
              </a:lnSpc>
              <a:spcBef>
                <a:spcPts val="611"/>
              </a:spcBef>
              <a:tabLst>
                <a:tab pos="1222886" algn="l"/>
              </a:tabLst>
            </a:pPr>
            <a:endParaRPr lang="en-US" baseline="0" dirty="0"/>
          </a:p>
          <a:p>
            <a:pPr marL="640559" lvl="1" indent="-174698">
              <a:spcBef>
                <a:spcPts val="1223"/>
              </a:spcBef>
              <a:buFont typeface="Arial" panose="020B0604020202020204" pitchFamily="34" charset="0"/>
              <a:buChar char="•"/>
            </a:pPr>
            <a:r>
              <a:rPr lang="en-US" dirty="0"/>
              <a:t>Who is the Offender? </a:t>
            </a:r>
          </a:p>
          <a:p>
            <a:pPr marL="640559" lvl="1" indent="-174698">
              <a:spcBef>
                <a:spcPts val="1223"/>
              </a:spcBef>
              <a:buFont typeface="Arial" panose="020B0604020202020204" pitchFamily="34" charset="0"/>
              <a:buChar char="•"/>
            </a:pPr>
            <a:r>
              <a:rPr lang="en-US" dirty="0"/>
              <a:t>How many Fouls have been committed? </a:t>
            </a:r>
          </a:p>
          <a:p>
            <a:pPr marL="640559" lvl="1" indent="-174698">
              <a:spcBef>
                <a:spcPts val="1223"/>
              </a:spcBef>
              <a:buFont typeface="Arial" panose="020B0604020202020204" pitchFamily="34" charset="0"/>
              <a:buChar char="•"/>
            </a:pPr>
            <a:r>
              <a:rPr lang="en-US" dirty="0"/>
              <a:t>How frequent is the player/team fouling?</a:t>
            </a:r>
          </a:p>
          <a:p>
            <a:pPr marL="640559" lvl="1" indent="-174698">
              <a:spcBef>
                <a:spcPts val="1223"/>
              </a:spcBef>
              <a:buFont typeface="Arial" panose="020B0604020202020204" pitchFamily="34" charset="0"/>
              <a:buChar char="•"/>
            </a:pPr>
            <a:r>
              <a:rPr lang="en-US" dirty="0"/>
              <a:t>How intense are the fouls? </a:t>
            </a:r>
          </a:p>
          <a:p>
            <a:pPr marL="640559" lvl="1" indent="-174698">
              <a:spcBef>
                <a:spcPts val="1223"/>
              </a:spcBef>
              <a:buFont typeface="Arial" panose="020B0604020202020204" pitchFamily="34" charset="0"/>
              <a:buChar char="•"/>
            </a:pPr>
            <a:r>
              <a:rPr lang="en-US" dirty="0"/>
              <a:t>Was it intentional? </a:t>
            </a:r>
          </a:p>
          <a:p>
            <a:pPr marL="640559" lvl="1" indent="-174698">
              <a:spcBef>
                <a:spcPts val="1223"/>
              </a:spcBef>
              <a:buFont typeface="Arial" panose="020B0604020202020204" pitchFamily="34" charset="0"/>
              <a:buChar char="•"/>
            </a:pPr>
            <a:r>
              <a:rPr lang="en-US" dirty="0"/>
              <a:t>And finally, how does it effect the game? </a:t>
            </a:r>
            <a:endParaRPr lang="en-US" baseline="0" dirty="0"/>
          </a:p>
          <a:p>
            <a:pPr marL="640559" lvl="1" indent="-174698">
              <a:spcBef>
                <a:spcPts val="1223"/>
              </a:spcBef>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6BA23A15-5224-412A-B76F-C44F102A979E}" type="slidenum">
              <a:rPr lang="en-US" smtClean="0"/>
              <a:t>8</a:t>
            </a:fld>
            <a:endParaRPr lang="en-US"/>
          </a:p>
        </p:txBody>
      </p:sp>
    </p:spTree>
    <p:extLst>
      <p:ext uri="{BB962C8B-B14F-4D97-AF65-F5344CB8AC3E}">
        <p14:creationId xmlns:p14="http://schemas.microsoft.com/office/powerpoint/2010/main" val="2555674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multiple fouls by the same team. What was the intent of the team committing the fouls? How could officials have handled it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9</a:t>
            </a:fld>
            <a:endParaRPr lang="en-US"/>
          </a:p>
        </p:txBody>
      </p:sp>
    </p:spTree>
    <p:extLst>
      <p:ext uri="{BB962C8B-B14F-4D97-AF65-F5344CB8AC3E}">
        <p14:creationId xmlns:p14="http://schemas.microsoft.com/office/powerpoint/2010/main" val="2388309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91999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34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3" name="Group 2"/>
          <p:cNvGrpSpPr/>
          <p:nvPr userDrawn="1"/>
        </p:nvGrpSpPr>
        <p:grpSpPr>
          <a:xfrm>
            <a:off x="415003" y="482600"/>
            <a:ext cx="11346557" cy="5588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grpSp>
      <p:grpSp>
        <p:nvGrpSpPr>
          <p:cNvPr id="5" name="Group 4"/>
          <p:cNvGrpSpPr>
            <a:grpSpLocks noChangeAspect="1"/>
          </p:cNvGrpSpPr>
          <p:nvPr userDrawn="1"/>
        </p:nvGrpSpPr>
        <p:grpSpPr>
          <a:xfrm rot="16200000">
            <a:off x="3363913" y="1484173"/>
            <a:ext cx="5407679" cy="5339973"/>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37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73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08460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063440"/>
            <a:ext cx="10363200" cy="1470025"/>
          </a:xfrm>
        </p:spPr>
        <p:txBody>
          <a:bodyPr/>
          <a:lstStyle>
            <a:lvl1pPr>
              <a:defRPr sz="4800" b="1">
                <a:solidFill>
                  <a:srgbClr val="003E7E"/>
                </a:solidFill>
              </a:defRPr>
            </a:lvl1pPr>
          </a:lstStyle>
          <a:p>
            <a:r>
              <a:rPr lang="en-US" dirty="0"/>
              <a:t>Presentation title</a:t>
            </a:r>
          </a:p>
        </p:txBody>
      </p:sp>
      <p:sp>
        <p:nvSpPr>
          <p:cNvPr id="3" name="Subtitle 2"/>
          <p:cNvSpPr>
            <a:spLocks noGrp="1"/>
          </p:cNvSpPr>
          <p:nvPr>
            <p:ph type="subTitle" idx="1" hasCustomPrompt="1"/>
          </p:nvPr>
        </p:nvSpPr>
        <p:spPr>
          <a:xfrm>
            <a:off x="1828799" y="4851400"/>
            <a:ext cx="8534400" cy="1117600"/>
          </a:xfrm>
        </p:spPr>
        <p:txBody>
          <a:bodyPr>
            <a:normAutofit/>
          </a:bodyPr>
          <a:lstStyle>
            <a:lvl1pPr marL="0" indent="0" algn="ctr">
              <a:buNone/>
              <a:defRPr sz="4267">
                <a:solidFill>
                  <a:srgbClr val="E51937"/>
                </a:solidFill>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Presentation Sub-Title</a:t>
            </a:r>
          </a:p>
        </p:txBody>
      </p:sp>
      <p:pic>
        <p:nvPicPr>
          <p:cNvPr id="5" name="Picture 4">
            <a:extLst>
              <a:ext uri="{FF2B5EF4-FFF2-40B4-BE49-F238E27FC236}">
                <a16:creationId xmlns:a16="http://schemas.microsoft.com/office/drawing/2014/main" id="{BCE85994-11A6-4F66-B213-7AE0CE6E1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6446" y="216746"/>
            <a:ext cx="6159109" cy="2846693"/>
          </a:xfrm>
          <a:prstGeom prst="rect">
            <a:avLst/>
          </a:prstGeom>
        </p:spPr>
      </p:pic>
    </p:spTree>
    <p:custDataLst>
      <p:tags r:id="rId1"/>
    </p:custDataLst>
    <p:extLst>
      <p:ext uri="{BB962C8B-B14F-4D97-AF65-F5344CB8AC3E}">
        <p14:creationId xmlns:p14="http://schemas.microsoft.com/office/powerpoint/2010/main" val="131404241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03077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729581" y="1092200"/>
            <a:ext cx="5340452" cy="5080000"/>
          </a:xfrm>
        </p:spPr>
        <p:txBody>
          <a:bodyPr/>
          <a:lstStyle>
            <a:lvl1pPr>
              <a:defRPr sz="3911"/>
            </a:lvl1pPr>
            <a:lvl2pPr>
              <a:defRPr sz="3556"/>
            </a:lvl2pPr>
            <a:lvl3pPr>
              <a:defRPr sz="3200"/>
            </a:lvl3pPr>
            <a:lvl4pPr>
              <a:defRPr sz="2844"/>
            </a:lvl4pPr>
            <a:lvl5pPr>
              <a:defRPr sz="2489"/>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911"/>
            </a:lvl1pPr>
            <a:lvl2pPr>
              <a:defRPr sz="3556"/>
            </a:lvl2pPr>
            <a:lvl3pPr>
              <a:defRPr sz="3200"/>
            </a:lvl3pPr>
            <a:lvl4pPr>
              <a:defRPr sz="2844"/>
            </a:lvl4pPr>
            <a:lvl5pPr>
              <a:defRPr sz="2489"/>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6292043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750109"/>
            <a:ext cx="5386917"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1389872"/>
            <a:ext cx="5386917" cy="500230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750109"/>
            <a:ext cx="5389033"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1389872"/>
            <a:ext cx="5389033" cy="500230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8"/>
          <p:cNvSpPr>
            <a:spLocks noGrp="1"/>
          </p:cNvSpPr>
          <p:nvPr>
            <p:ph type="ftr" sz="quarter" idx="10"/>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301883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724374"/>
            <a:ext cx="3807887" cy="701855"/>
          </a:xfrm>
        </p:spPr>
        <p:txBody>
          <a:bodyPr anchor="b">
            <a:noAutofit/>
          </a:bodyPr>
          <a:lstStyle>
            <a:lvl1pPr algn="l">
              <a:defRPr sz="3556"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lstStyle>
            <a:lvl1pPr>
              <a:defRPr sz="3911">
                <a:solidFill>
                  <a:srgbClr val="00073B"/>
                </a:solidFill>
              </a:defRPr>
            </a:lvl1pPr>
            <a:lvl2pPr>
              <a:defRPr sz="3556">
                <a:solidFill>
                  <a:srgbClr val="00073B"/>
                </a:solidFill>
              </a:defRPr>
            </a:lvl2pPr>
            <a:lvl3pPr>
              <a:defRPr sz="3200">
                <a:solidFill>
                  <a:srgbClr val="00073B"/>
                </a:solidFill>
              </a:defRPr>
            </a:lvl3pPr>
            <a:lvl4pPr>
              <a:defRPr sz="2844">
                <a:solidFill>
                  <a:srgbClr val="00073B"/>
                </a:solidFill>
              </a:defRPr>
            </a:lvl4pPr>
            <a:lvl5pPr>
              <a:defRPr sz="2489">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89">
                <a:solidFill>
                  <a:srgbClr val="E51937"/>
                </a:solidFill>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428903954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hyperlink" Target="https://youtu.be/oZgSBZK0NUo"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SKCiWeoy04" TargetMode="Externa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hyperlink" Target="https://youtu.be/oZgSBZK0NUo"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32.xml"/><Relationship Id="rId5" Type="http://schemas.openxmlformats.org/officeDocument/2006/relationships/image" Target="../media/image27.sv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hyperlink" Target="https://youtu.be/uxWAvXp_SU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7.tiff"/><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hyperlink" Target="https://www.youtube.com/watch?v=T0szHj7-QB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F710DF-3411-F340-B47D-6EA9CFA95380}"/>
              </a:ext>
            </a:extLst>
          </p:cNvPr>
          <p:cNvSpPr txBox="1"/>
          <p:nvPr/>
        </p:nvSpPr>
        <p:spPr>
          <a:xfrm>
            <a:off x="2240256" y="5313820"/>
            <a:ext cx="7711487" cy="1323439"/>
          </a:xfrm>
          <a:prstGeom prst="rect">
            <a:avLst/>
          </a:prstGeom>
          <a:noFill/>
        </p:spPr>
        <p:txBody>
          <a:bodyPr wrap="square" rtlCol="0">
            <a:spAutoFit/>
          </a:bodyPr>
          <a:lstStyle/>
          <a:p>
            <a:pPr algn="ctr"/>
            <a:r>
              <a:rPr lang="en-US" sz="4000" b="1" spc="600" dirty="0">
                <a:solidFill>
                  <a:schemeClr val="bg1"/>
                </a:solidFill>
                <a:latin typeface="Alt Gothic Comp ATF" panose="020B0608040502040204" pitchFamily="34" charset="77"/>
              </a:rPr>
              <a:t>Advanced Training:</a:t>
            </a:r>
          </a:p>
          <a:p>
            <a:pPr algn="ctr"/>
            <a:r>
              <a:rPr lang="en-US" sz="4000" b="1" i="0" spc="600" dirty="0">
                <a:solidFill>
                  <a:schemeClr val="bg1"/>
                </a:solidFill>
                <a:latin typeface="Alt Gothic Comp ATF" panose="020B0608040502040204" pitchFamily="34" charset="77"/>
              </a:rPr>
              <a:t>Major Fouls</a:t>
            </a:r>
          </a:p>
        </p:txBody>
      </p:sp>
    </p:spTree>
    <p:custDataLst>
      <p:tags r:id="rId1"/>
    </p:custDataLst>
    <p:extLst>
      <p:ext uri="{BB962C8B-B14F-4D97-AF65-F5344CB8AC3E}">
        <p14:creationId xmlns:p14="http://schemas.microsoft.com/office/powerpoint/2010/main" val="4246637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C12016-13AA-45A3-9EE9-093F31D4CD4F}"/>
              </a:ext>
            </a:extLst>
          </p:cNvPr>
          <p:cNvSpPr txBox="1"/>
          <p:nvPr/>
        </p:nvSpPr>
        <p:spPr>
          <a:xfrm>
            <a:off x="1727199" y="1590871"/>
            <a:ext cx="8737600" cy="1569660"/>
          </a:xfrm>
          <a:prstGeom prst="rect">
            <a:avLst/>
          </a:prstGeom>
          <a:solidFill>
            <a:schemeClr val="accent1">
              <a:lumMod val="20000"/>
              <a:lumOff val="80000"/>
            </a:schemeClr>
          </a:solidFill>
        </p:spPr>
        <p:txBody>
          <a:bodyPr wrap="square" rtlCol="0">
            <a:spAutoFit/>
          </a:bodyPr>
          <a:lstStyle/>
          <a:p>
            <a:pPr algn="ctr"/>
            <a:r>
              <a:rPr lang="en-US" sz="3200" b="1" dirty="0"/>
              <a:t>No defender may remain in the 8m arc for more than three seconds unless she is marking an opponent within a </a:t>
            </a:r>
            <a:r>
              <a:rPr lang="en-US" sz="3200" b="1" dirty="0">
                <a:highlight>
                  <a:srgbClr val="FFFF00"/>
                </a:highlight>
              </a:rPr>
              <a:t>stick’s length</a:t>
            </a:r>
          </a:p>
        </p:txBody>
      </p:sp>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Three Seconds</a:t>
            </a:r>
          </a:p>
        </p:txBody>
      </p:sp>
      <p:pic>
        <p:nvPicPr>
          <p:cNvPr id="5" name="Picture 4">
            <a:extLst>
              <a:ext uri="{FF2B5EF4-FFF2-40B4-BE49-F238E27FC236}">
                <a16:creationId xmlns:a16="http://schemas.microsoft.com/office/drawing/2014/main" id="{37B94825-6335-8C92-DC13-C9C0163BB659}"/>
              </a:ext>
            </a:extLst>
          </p:cNvPr>
          <p:cNvPicPr>
            <a:picLocks noChangeAspect="1"/>
          </p:cNvPicPr>
          <p:nvPr/>
        </p:nvPicPr>
        <p:blipFill rotWithShape="1">
          <a:blip r:embed="rId4"/>
          <a:srcRect t="48083" b="32857"/>
          <a:stretch/>
        </p:blipFill>
        <p:spPr>
          <a:xfrm>
            <a:off x="2103381" y="3697469"/>
            <a:ext cx="7985237" cy="1969563"/>
          </a:xfrm>
          <a:prstGeom prst="rect">
            <a:avLst/>
          </a:prstGeom>
          <a:solidFill>
            <a:schemeClr val="accent1">
              <a:lumMod val="20000"/>
              <a:lumOff val="80000"/>
            </a:schemeClr>
          </a:solidFill>
          <a:scene3d>
            <a:camera prst="orthographicFront">
              <a:rot lat="0" lon="0" rev="10800000"/>
            </a:camera>
            <a:lightRig rig="threePt" dir="t"/>
          </a:scene3d>
        </p:spPr>
      </p:pic>
      <p:sp>
        <p:nvSpPr>
          <p:cNvPr id="2" name="TextBox 1">
            <a:extLst>
              <a:ext uri="{FF2B5EF4-FFF2-40B4-BE49-F238E27FC236}">
                <a16:creationId xmlns:a16="http://schemas.microsoft.com/office/drawing/2014/main" id="{4E94897D-18D5-5AC7-6F87-D3622BFA29CB}"/>
              </a:ext>
            </a:extLst>
          </p:cNvPr>
          <p:cNvSpPr txBox="1"/>
          <p:nvPr/>
        </p:nvSpPr>
        <p:spPr>
          <a:xfrm>
            <a:off x="2103381" y="5141385"/>
            <a:ext cx="7985237" cy="461665"/>
          </a:xfrm>
          <a:prstGeom prst="rect">
            <a:avLst/>
          </a:prstGeom>
          <a:noFill/>
          <a:ln>
            <a:solidFill>
              <a:schemeClr val="accent1"/>
            </a:solidFill>
          </a:ln>
        </p:spPr>
        <p:txBody>
          <a:bodyPr wrap="square" rtlCol="0">
            <a:spAutoFit/>
          </a:bodyPr>
          <a:lstStyle/>
          <a:p>
            <a:pPr algn="ctr"/>
            <a:r>
              <a:rPr lang="en-US" sz="2400" b="1" dirty="0">
                <a:solidFill>
                  <a:srgbClr val="0070C0"/>
                </a:solidFill>
              </a:rPr>
              <a:t>Stick’s Length? 35 ½” to 43 ¼”</a:t>
            </a:r>
          </a:p>
        </p:txBody>
      </p:sp>
      <p:cxnSp>
        <p:nvCxnSpPr>
          <p:cNvPr id="15" name="Straight Arrow Connector 14">
            <a:extLst>
              <a:ext uri="{FF2B5EF4-FFF2-40B4-BE49-F238E27FC236}">
                <a16:creationId xmlns:a16="http://schemas.microsoft.com/office/drawing/2014/main" id="{E67B5413-E36E-B201-A602-4B5F41F37658}"/>
              </a:ext>
            </a:extLst>
          </p:cNvPr>
          <p:cNvCxnSpPr>
            <a:cxnSpLocks/>
          </p:cNvCxnSpPr>
          <p:nvPr/>
        </p:nvCxnSpPr>
        <p:spPr>
          <a:xfrm flipH="1">
            <a:off x="2103381" y="5407324"/>
            <a:ext cx="1939236"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98341C-D8BF-CCAB-BD50-025D765A818B}"/>
              </a:ext>
            </a:extLst>
          </p:cNvPr>
          <p:cNvCxnSpPr>
            <a:cxnSpLocks/>
          </p:cNvCxnSpPr>
          <p:nvPr/>
        </p:nvCxnSpPr>
        <p:spPr>
          <a:xfrm>
            <a:off x="8173616" y="5373112"/>
            <a:ext cx="1915002"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AC693B3-2CF4-46CD-289B-82BDC59ACF89}"/>
              </a:ext>
            </a:extLst>
          </p:cNvPr>
          <p:cNvSpPr txBox="1"/>
          <p:nvPr/>
        </p:nvSpPr>
        <p:spPr>
          <a:xfrm>
            <a:off x="2780580" y="5999063"/>
            <a:ext cx="6630838" cy="553998"/>
          </a:xfrm>
          <a:prstGeom prst="rect">
            <a:avLst/>
          </a:prstGeom>
          <a:noFill/>
        </p:spPr>
        <p:txBody>
          <a:bodyPr wrap="square" rtlCol="0">
            <a:spAutoFit/>
          </a:bodyPr>
          <a:lstStyle/>
          <a:p>
            <a:pPr algn="ctr"/>
            <a:r>
              <a:rPr lang="en-US" sz="3000" dirty="0"/>
              <a:t>Does NOT include the arm!</a:t>
            </a:r>
          </a:p>
        </p:txBody>
      </p:sp>
    </p:spTree>
    <p:custDataLst>
      <p:tags r:id="rId1"/>
    </p:custDataLst>
    <p:extLst>
      <p:ext uri="{BB962C8B-B14F-4D97-AF65-F5344CB8AC3E}">
        <p14:creationId xmlns:p14="http://schemas.microsoft.com/office/powerpoint/2010/main" val="288518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Three Seconds</a:t>
            </a:r>
          </a:p>
        </p:txBody>
      </p:sp>
      <p:sp>
        <p:nvSpPr>
          <p:cNvPr id="8" name="Rectangle 7">
            <a:extLst>
              <a:ext uri="{FF2B5EF4-FFF2-40B4-BE49-F238E27FC236}">
                <a16:creationId xmlns:a16="http://schemas.microsoft.com/office/drawing/2014/main" id="{BFDC7E83-07EB-6A0A-AF2B-CAF996A276C7}"/>
              </a:ext>
            </a:extLst>
          </p:cNvPr>
          <p:cNvSpPr/>
          <p:nvPr/>
        </p:nvSpPr>
        <p:spPr>
          <a:xfrm>
            <a:off x="584395" y="1581949"/>
            <a:ext cx="230124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ball in the attacking end of the field?</a:t>
            </a:r>
          </a:p>
        </p:txBody>
      </p:sp>
      <p:grpSp>
        <p:nvGrpSpPr>
          <p:cNvPr id="24" name="Group 23">
            <a:extLst>
              <a:ext uri="{FF2B5EF4-FFF2-40B4-BE49-F238E27FC236}">
                <a16:creationId xmlns:a16="http://schemas.microsoft.com/office/drawing/2014/main" id="{09817FD2-7927-D3A0-F455-6D729A0007EB}"/>
              </a:ext>
            </a:extLst>
          </p:cNvPr>
          <p:cNvGrpSpPr/>
          <p:nvPr/>
        </p:nvGrpSpPr>
        <p:grpSpPr>
          <a:xfrm>
            <a:off x="995875" y="2648749"/>
            <a:ext cx="1231802" cy="1436132"/>
            <a:chOff x="995875" y="2648749"/>
            <a:chExt cx="1231802" cy="1436132"/>
          </a:xfrm>
        </p:grpSpPr>
        <p:cxnSp>
          <p:nvCxnSpPr>
            <p:cNvPr id="14" name="Straight Arrow Connector 13">
              <a:extLst>
                <a:ext uri="{FF2B5EF4-FFF2-40B4-BE49-F238E27FC236}">
                  <a16:creationId xmlns:a16="http://schemas.microsoft.com/office/drawing/2014/main" id="{C1069293-0832-29AE-8659-39F6E6C91F86}"/>
                </a:ext>
              </a:extLst>
            </p:cNvPr>
            <p:cNvCxnSpPr>
              <a:cxnSpLocks/>
              <a:stCxn id="8" idx="2"/>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F78E78-743D-D128-6334-D558D8F37D2F}"/>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17" name="TextBox 16">
              <a:extLst>
                <a:ext uri="{FF2B5EF4-FFF2-40B4-BE49-F238E27FC236}">
                  <a16:creationId xmlns:a16="http://schemas.microsoft.com/office/drawing/2014/main" id="{D56EC41D-27E7-492C-4782-E605A1CAF364}"/>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29" name="Group 28">
            <a:extLst>
              <a:ext uri="{FF2B5EF4-FFF2-40B4-BE49-F238E27FC236}">
                <a16:creationId xmlns:a16="http://schemas.microsoft.com/office/drawing/2014/main" id="{293E89D0-73F1-B59B-0657-602E573DF311}"/>
              </a:ext>
            </a:extLst>
          </p:cNvPr>
          <p:cNvGrpSpPr/>
          <p:nvPr/>
        </p:nvGrpSpPr>
        <p:grpSpPr>
          <a:xfrm>
            <a:off x="2923735" y="1746017"/>
            <a:ext cx="1114865" cy="396801"/>
            <a:chOff x="2923735" y="1746017"/>
            <a:chExt cx="1114865" cy="396801"/>
          </a:xfrm>
        </p:grpSpPr>
        <p:cxnSp>
          <p:nvCxnSpPr>
            <p:cNvPr id="18" name="Straight Arrow Connector 17">
              <a:extLst>
                <a:ext uri="{FF2B5EF4-FFF2-40B4-BE49-F238E27FC236}">
                  <a16:creationId xmlns:a16="http://schemas.microsoft.com/office/drawing/2014/main" id="{DCB7043D-4C07-DE40-E74E-773E72D41D5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32E1EDF-A588-3F97-986D-F0FA558DDBAA}"/>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23" name="Rectangle 22">
            <a:extLst>
              <a:ext uri="{FF2B5EF4-FFF2-40B4-BE49-F238E27FC236}">
                <a16:creationId xmlns:a16="http://schemas.microsoft.com/office/drawing/2014/main" id="{7E030226-9EB4-F1FC-FD4E-CE0179F14EC8}"/>
              </a:ext>
            </a:extLst>
          </p:cNvPr>
          <p:cNvSpPr/>
          <p:nvPr/>
        </p:nvSpPr>
        <p:spPr>
          <a:xfrm>
            <a:off x="3693355" y="1609418"/>
            <a:ext cx="230124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in the 8m arc?</a:t>
            </a:r>
          </a:p>
        </p:txBody>
      </p:sp>
      <p:grpSp>
        <p:nvGrpSpPr>
          <p:cNvPr id="25" name="Group 24">
            <a:extLst>
              <a:ext uri="{FF2B5EF4-FFF2-40B4-BE49-F238E27FC236}">
                <a16:creationId xmlns:a16="http://schemas.microsoft.com/office/drawing/2014/main" id="{57A27044-6D84-843F-C1B2-3CA78FD1871C}"/>
              </a:ext>
            </a:extLst>
          </p:cNvPr>
          <p:cNvGrpSpPr/>
          <p:nvPr/>
        </p:nvGrpSpPr>
        <p:grpSpPr>
          <a:xfrm>
            <a:off x="4186016" y="2627394"/>
            <a:ext cx="1231802" cy="1436132"/>
            <a:chOff x="995875" y="2648749"/>
            <a:chExt cx="1231802" cy="1436132"/>
          </a:xfrm>
        </p:grpSpPr>
        <p:cxnSp>
          <p:nvCxnSpPr>
            <p:cNvPr id="26" name="Straight Arrow Connector 25">
              <a:extLst>
                <a:ext uri="{FF2B5EF4-FFF2-40B4-BE49-F238E27FC236}">
                  <a16:creationId xmlns:a16="http://schemas.microsoft.com/office/drawing/2014/main" id="{3EA1C0C0-EE13-60FF-5A03-A1E318B94119}"/>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214F36C-633C-70D1-A0D0-96825AE49CCD}"/>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28" name="TextBox 27">
              <a:extLst>
                <a:ext uri="{FF2B5EF4-FFF2-40B4-BE49-F238E27FC236}">
                  <a16:creationId xmlns:a16="http://schemas.microsoft.com/office/drawing/2014/main" id="{0E824B99-E77E-61B6-4B03-37EEEB2A2432}"/>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30" name="Group 29">
            <a:extLst>
              <a:ext uri="{FF2B5EF4-FFF2-40B4-BE49-F238E27FC236}">
                <a16:creationId xmlns:a16="http://schemas.microsoft.com/office/drawing/2014/main" id="{BD0DF5BA-77DD-4E12-5CEC-8BDAB1770BC6}"/>
              </a:ext>
            </a:extLst>
          </p:cNvPr>
          <p:cNvGrpSpPr/>
          <p:nvPr/>
        </p:nvGrpSpPr>
        <p:grpSpPr>
          <a:xfrm>
            <a:off x="5994595" y="1746017"/>
            <a:ext cx="1114865" cy="396801"/>
            <a:chOff x="2923735" y="1746017"/>
            <a:chExt cx="1114865" cy="396801"/>
          </a:xfrm>
        </p:grpSpPr>
        <p:cxnSp>
          <p:nvCxnSpPr>
            <p:cNvPr id="31" name="Straight Arrow Connector 30">
              <a:extLst>
                <a:ext uri="{FF2B5EF4-FFF2-40B4-BE49-F238E27FC236}">
                  <a16:creationId xmlns:a16="http://schemas.microsoft.com/office/drawing/2014/main" id="{6FB32E69-4C6D-4BDE-AAFF-82245397787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A0026D9-0A16-B5BC-ECEF-72634D331B57}"/>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33" name="Rectangle 32">
            <a:extLst>
              <a:ext uri="{FF2B5EF4-FFF2-40B4-BE49-F238E27FC236}">
                <a16:creationId xmlns:a16="http://schemas.microsoft.com/office/drawing/2014/main" id="{3683157E-8B51-9B05-CBB2-A3D61D0A6103}"/>
              </a:ext>
            </a:extLst>
          </p:cNvPr>
          <p:cNvSpPr/>
          <p:nvPr/>
        </p:nvSpPr>
        <p:spPr>
          <a:xfrm>
            <a:off x="6756604" y="1457960"/>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within a stick’s length of the opponent they are marking?</a:t>
            </a:r>
          </a:p>
        </p:txBody>
      </p:sp>
      <p:grpSp>
        <p:nvGrpSpPr>
          <p:cNvPr id="34" name="Group 33">
            <a:extLst>
              <a:ext uri="{FF2B5EF4-FFF2-40B4-BE49-F238E27FC236}">
                <a16:creationId xmlns:a16="http://schemas.microsoft.com/office/drawing/2014/main" id="{6BD91C4C-C6A9-E0A5-66F3-79BCD667E865}"/>
              </a:ext>
            </a:extLst>
          </p:cNvPr>
          <p:cNvGrpSpPr/>
          <p:nvPr/>
        </p:nvGrpSpPr>
        <p:grpSpPr>
          <a:xfrm>
            <a:off x="9268265" y="1746017"/>
            <a:ext cx="1114865" cy="396801"/>
            <a:chOff x="2923735" y="1746017"/>
            <a:chExt cx="1114865" cy="396801"/>
          </a:xfrm>
        </p:grpSpPr>
        <p:cxnSp>
          <p:nvCxnSpPr>
            <p:cNvPr id="35" name="Straight Arrow Connector 34">
              <a:extLst>
                <a:ext uri="{FF2B5EF4-FFF2-40B4-BE49-F238E27FC236}">
                  <a16:creationId xmlns:a16="http://schemas.microsoft.com/office/drawing/2014/main" id="{184DEA74-46E4-5C31-D88F-ED450BD341D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0F2F-E92E-630A-C9E3-1FD3657713C5}"/>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grpSp>
        <p:nvGrpSpPr>
          <p:cNvPr id="37" name="Group 36">
            <a:extLst>
              <a:ext uri="{FF2B5EF4-FFF2-40B4-BE49-F238E27FC236}">
                <a16:creationId xmlns:a16="http://schemas.microsoft.com/office/drawing/2014/main" id="{5F861FA9-7ACC-A62A-48D6-64921FD1D750}"/>
              </a:ext>
            </a:extLst>
          </p:cNvPr>
          <p:cNvGrpSpPr/>
          <p:nvPr/>
        </p:nvGrpSpPr>
        <p:grpSpPr>
          <a:xfrm>
            <a:off x="7376156" y="2594194"/>
            <a:ext cx="985325" cy="1024091"/>
            <a:chOff x="995875" y="2648749"/>
            <a:chExt cx="985325" cy="1024091"/>
          </a:xfrm>
        </p:grpSpPr>
        <p:cxnSp>
          <p:nvCxnSpPr>
            <p:cNvPr id="38" name="Straight Arrow Connector 37">
              <a:extLst>
                <a:ext uri="{FF2B5EF4-FFF2-40B4-BE49-F238E27FC236}">
                  <a16:creationId xmlns:a16="http://schemas.microsoft.com/office/drawing/2014/main" id="{FA50AECC-84B0-306D-28F9-DD52871CA337}"/>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B9C668A-411F-4CE0-8D50-506C51450710}"/>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sp>
        <p:nvSpPr>
          <p:cNvPr id="41" name="Rectangle 40">
            <a:extLst>
              <a:ext uri="{FF2B5EF4-FFF2-40B4-BE49-F238E27FC236}">
                <a16:creationId xmlns:a16="http://schemas.microsoft.com/office/drawing/2014/main" id="{ECE415C2-3AEF-3ADF-6A1D-C6E0555C0021}"/>
              </a:ext>
            </a:extLst>
          </p:cNvPr>
          <p:cNvSpPr/>
          <p:nvPr/>
        </p:nvSpPr>
        <p:spPr>
          <a:xfrm>
            <a:off x="6756603" y="3618285"/>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marking an opponent directly behind the goal circle?</a:t>
            </a:r>
          </a:p>
        </p:txBody>
      </p:sp>
      <p:grpSp>
        <p:nvGrpSpPr>
          <p:cNvPr id="43" name="Group 42">
            <a:extLst>
              <a:ext uri="{FF2B5EF4-FFF2-40B4-BE49-F238E27FC236}">
                <a16:creationId xmlns:a16="http://schemas.microsoft.com/office/drawing/2014/main" id="{3AC7023A-FA2D-AEA6-73E6-040AAB41201A}"/>
              </a:ext>
            </a:extLst>
          </p:cNvPr>
          <p:cNvGrpSpPr/>
          <p:nvPr/>
        </p:nvGrpSpPr>
        <p:grpSpPr>
          <a:xfrm>
            <a:off x="7396532" y="4754519"/>
            <a:ext cx="1231802" cy="1436132"/>
            <a:chOff x="995875" y="2648749"/>
            <a:chExt cx="1231802" cy="1436132"/>
          </a:xfrm>
        </p:grpSpPr>
        <p:cxnSp>
          <p:nvCxnSpPr>
            <p:cNvPr id="44" name="Straight Arrow Connector 43">
              <a:extLst>
                <a:ext uri="{FF2B5EF4-FFF2-40B4-BE49-F238E27FC236}">
                  <a16:creationId xmlns:a16="http://schemas.microsoft.com/office/drawing/2014/main" id="{2290219E-13F9-7963-12F1-EDD3A5A8E145}"/>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D8B6188-E81B-C9CB-08B1-B8655DE3BF38}"/>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46" name="TextBox 45">
              <a:extLst>
                <a:ext uri="{FF2B5EF4-FFF2-40B4-BE49-F238E27FC236}">
                  <a16:creationId xmlns:a16="http://schemas.microsoft.com/office/drawing/2014/main" id="{152D439E-7923-138B-ED1E-434FF5E50584}"/>
                </a:ext>
              </a:extLst>
            </p:cNvPr>
            <p:cNvSpPr txBox="1"/>
            <p:nvPr/>
          </p:nvSpPr>
          <p:spPr>
            <a:xfrm>
              <a:off x="995875" y="2976128"/>
              <a:ext cx="985325" cy="369332"/>
            </a:xfrm>
            <a:prstGeom prst="rect">
              <a:avLst/>
            </a:prstGeom>
            <a:noFill/>
          </p:spPr>
          <p:txBody>
            <a:bodyPr wrap="square" rtlCol="0">
              <a:spAutoFit/>
            </a:bodyPr>
            <a:lstStyle/>
            <a:p>
              <a:r>
                <a:rPr lang="en-US" dirty="0"/>
                <a:t>Yes ?</a:t>
              </a:r>
            </a:p>
          </p:txBody>
        </p:sp>
      </p:grpSp>
      <p:grpSp>
        <p:nvGrpSpPr>
          <p:cNvPr id="47" name="Group 46">
            <a:extLst>
              <a:ext uri="{FF2B5EF4-FFF2-40B4-BE49-F238E27FC236}">
                <a16:creationId xmlns:a16="http://schemas.microsoft.com/office/drawing/2014/main" id="{9D8ED83B-7F8B-A235-C64A-7F29522C7AFE}"/>
              </a:ext>
            </a:extLst>
          </p:cNvPr>
          <p:cNvGrpSpPr/>
          <p:nvPr/>
        </p:nvGrpSpPr>
        <p:grpSpPr>
          <a:xfrm>
            <a:off x="9285845" y="4063526"/>
            <a:ext cx="1114865" cy="396801"/>
            <a:chOff x="2923735" y="1746017"/>
            <a:chExt cx="1114865" cy="396801"/>
          </a:xfrm>
        </p:grpSpPr>
        <p:cxnSp>
          <p:nvCxnSpPr>
            <p:cNvPr id="48" name="Straight Arrow Connector 47">
              <a:extLst>
                <a:ext uri="{FF2B5EF4-FFF2-40B4-BE49-F238E27FC236}">
                  <a16:creationId xmlns:a16="http://schemas.microsoft.com/office/drawing/2014/main" id="{C648F55D-73CD-DA99-A4FA-E947D591AE2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0D39244-8D19-807C-7B42-BF603898D6B6}"/>
                </a:ext>
              </a:extLst>
            </p:cNvPr>
            <p:cNvSpPr txBox="1"/>
            <p:nvPr/>
          </p:nvSpPr>
          <p:spPr>
            <a:xfrm>
              <a:off x="3053275" y="1746017"/>
              <a:ext cx="985325" cy="369332"/>
            </a:xfrm>
            <a:prstGeom prst="rect">
              <a:avLst/>
            </a:prstGeom>
            <a:noFill/>
          </p:spPr>
          <p:txBody>
            <a:bodyPr wrap="square" rtlCol="0">
              <a:spAutoFit/>
            </a:bodyPr>
            <a:lstStyle/>
            <a:p>
              <a:r>
                <a:rPr lang="en-US" dirty="0"/>
                <a:t>No?</a:t>
              </a:r>
            </a:p>
          </p:txBody>
        </p:sp>
      </p:grpSp>
      <p:sp>
        <p:nvSpPr>
          <p:cNvPr id="50" name="TextBox 49">
            <a:extLst>
              <a:ext uri="{FF2B5EF4-FFF2-40B4-BE49-F238E27FC236}">
                <a16:creationId xmlns:a16="http://schemas.microsoft.com/office/drawing/2014/main" id="{F66360A9-D573-2783-9BCC-DCA7654C5F99}"/>
              </a:ext>
            </a:extLst>
          </p:cNvPr>
          <p:cNvSpPr txBox="1"/>
          <p:nvPr/>
        </p:nvSpPr>
        <p:spPr>
          <a:xfrm>
            <a:off x="10104421" y="1958151"/>
            <a:ext cx="985325" cy="369332"/>
          </a:xfrm>
          <a:prstGeom prst="rect">
            <a:avLst/>
          </a:prstGeom>
          <a:noFill/>
        </p:spPr>
        <p:txBody>
          <a:bodyPr wrap="square" rtlCol="0">
            <a:spAutoFit/>
          </a:bodyPr>
          <a:lstStyle/>
          <a:p>
            <a:r>
              <a:rPr lang="en-US" dirty="0"/>
              <a:t>No Call</a:t>
            </a:r>
          </a:p>
        </p:txBody>
      </p:sp>
      <p:sp>
        <p:nvSpPr>
          <p:cNvPr id="51" name="Rectangle 50">
            <a:extLst>
              <a:ext uri="{FF2B5EF4-FFF2-40B4-BE49-F238E27FC236}">
                <a16:creationId xmlns:a16="http://schemas.microsoft.com/office/drawing/2014/main" id="{605B1E5C-EB07-F10A-E972-6C1D117E75A6}"/>
              </a:ext>
            </a:extLst>
          </p:cNvPr>
          <p:cNvSpPr/>
          <p:nvPr/>
        </p:nvSpPr>
        <p:spPr>
          <a:xfrm>
            <a:off x="10054002" y="3878860"/>
            <a:ext cx="1791291" cy="1066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CALL!</a:t>
            </a:r>
          </a:p>
        </p:txBody>
      </p:sp>
      <p:sp>
        <p:nvSpPr>
          <p:cNvPr id="53" name="5-Point Star 52">
            <a:extLst>
              <a:ext uri="{FF2B5EF4-FFF2-40B4-BE49-F238E27FC236}">
                <a16:creationId xmlns:a16="http://schemas.microsoft.com/office/drawing/2014/main" id="{97F4FFF4-5ED5-47BF-97CA-7410B92E9A33}"/>
              </a:ext>
            </a:extLst>
          </p:cNvPr>
          <p:cNvSpPr/>
          <p:nvPr/>
        </p:nvSpPr>
        <p:spPr>
          <a:xfrm rot="1284882">
            <a:off x="8451887" y="2435744"/>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3B9C313F-D043-BE16-24F5-F14BDBECB0A9}"/>
              </a:ext>
            </a:extLst>
          </p:cNvPr>
          <p:cNvGrpSpPr/>
          <p:nvPr/>
        </p:nvGrpSpPr>
        <p:grpSpPr>
          <a:xfrm>
            <a:off x="310670" y="5079613"/>
            <a:ext cx="5613605" cy="1251466"/>
            <a:chOff x="995874" y="4754519"/>
            <a:chExt cx="5613605" cy="1251466"/>
          </a:xfrm>
        </p:grpSpPr>
        <p:sp>
          <p:nvSpPr>
            <p:cNvPr id="55" name="Rectangle 54">
              <a:extLst>
                <a:ext uri="{FF2B5EF4-FFF2-40B4-BE49-F238E27FC236}">
                  <a16:creationId xmlns:a16="http://schemas.microsoft.com/office/drawing/2014/main" id="{3A34087F-6D42-0C58-4245-F14976B3866A}"/>
                </a:ext>
              </a:extLst>
            </p:cNvPr>
            <p:cNvSpPr/>
            <p:nvPr/>
          </p:nvSpPr>
          <p:spPr>
            <a:xfrm>
              <a:off x="995874" y="4754519"/>
              <a:ext cx="5613605" cy="12514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Helvetica" pitchFamily="2" charset="0"/>
                </a:rPr>
                <a:t>   </a:t>
              </a:r>
              <a:r>
                <a:rPr lang="en-US" dirty="0">
                  <a:solidFill>
                    <a:schemeClr val="tx1"/>
                  </a:solidFill>
                  <a:latin typeface="Helvetica" pitchFamily="2" charset="0"/>
                </a:rPr>
                <a:t>T</a:t>
              </a:r>
              <a:r>
                <a:rPr lang="en-US" sz="1800" dirty="0">
                  <a:solidFill>
                    <a:schemeClr val="tx1"/>
                  </a:solidFill>
                  <a:effectLst/>
                  <a:latin typeface="Helvetica" pitchFamily="2" charset="0"/>
                </a:rPr>
                <a:t>he defense is not exempt from the three-second rule by virtue of double teaming/multiple teaming a non-ball attack player in the arc. </a:t>
              </a:r>
              <a:endParaRPr lang="en-US" dirty="0">
                <a:solidFill>
                  <a:schemeClr val="tx1"/>
                </a:solidFill>
              </a:endParaRPr>
            </a:p>
          </p:txBody>
        </p:sp>
        <p:sp>
          <p:nvSpPr>
            <p:cNvPr id="54" name="5-Point Star 53">
              <a:extLst>
                <a:ext uri="{FF2B5EF4-FFF2-40B4-BE49-F238E27FC236}">
                  <a16:creationId xmlns:a16="http://schemas.microsoft.com/office/drawing/2014/main" id="{8A2CF3D2-B5E7-D11E-7C56-47932D93A774}"/>
                </a:ext>
              </a:extLst>
            </p:cNvPr>
            <p:cNvSpPr/>
            <p:nvPr/>
          </p:nvSpPr>
          <p:spPr>
            <a:xfrm rot="1284882">
              <a:off x="1020263" y="4767022"/>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353257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9C2D3688-28E1-704D-95C5-25A87B0D8218}"/>
              </a:ext>
            </a:extLst>
          </p:cNvPr>
          <p:cNvSpPr/>
          <p:nvPr/>
        </p:nvSpPr>
        <p:spPr>
          <a:xfrm>
            <a:off x="5585031" y="2616200"/>
            <a:ext cx="914400" cy="9290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p:cNvSpPr txBox="1"/>
          <p:nvPr/>
        </p:nvSpPr>
        <p:spPr>
          <a:xfrm>
            <a:off x="233211" y="1761848"/>
            <a:ext cx="2985928" cy="2308324"/>
          </a:xfrm>
          <a:prstGeom prst="rect">
            <a:avLst/>
          </a:prstGeom>
          <a:solidFill>
            <a:srgbClr val="004082"/>
          </a:solidFill>
        </p:spPr>
        <p:txBody>
          <a:bodyPr wrap="square" rtlCol="0">
            <a:spAutoFit/>
          </a:bodyPr>
          <a:lstStyle/>
          <a:p>
            <a:pPr algn="ctr"/>
            <a:r>
              <a:rPr lang="en-US" sz="2400" b="1" dirty="0">
                <a:solidFill>
                  <a:schemeClr val="bg1"/>
                </a:solidFill>
              </a:rPr>
              <a:t>No defender  may remain in the arc for more than 3 seconds unless she is marking an opponent within a stick’s length</a:t>
            </a:r>
          </a:p>
        </p:txBody>
      </p:sp>
      <p:sp>
        <p:nvSpPr>
          <p:cNvPr id="5" name="TextBox 4"/>
          <p:cNvSpPr txBox="1"/>
          <p:nvPr/>
        </p:nvSpPr>
        <p:spPr>
          <a:xfrm>
            <a:off x="8972863" y="1849905"/>
            <a:ext cx="2844800" cy="1938992"/>
          </a:xfrm>
          <a:prstGeom prst="rect">
            <a:avLst/>
          </a:prstGeom>
          <a:solidFill>
            <a:srgbClr val="004082"/>
          </a:solidFill>
        </p:spPr>
        <p:txBody>
          <a:bodyPr wrap="square" rtlCol="0">
            <a:spAutoFit/>
          </a:bodyPr>
          <a:lstStyle/>
          <a:p>
            <a:pPr algn="ctr"/>
            <a:r>
              <a:rPr lang="en-US" sz="2400" b="1" dirty="0">
                <a:solidFill>
                  <a:schemeClr val="bg1"/>
                </a:solidFill>
              </a:rPr>
              <a:t>Count begins when the ball crosses the restraining line into the attacking end of the field</a:t>
            </a:r>
          </a:p>
        </p:txBody>
      </p:sp>
      <p:sp>
        <p:nvSpPr>
          <p:cNvPr id="6" name="TextBox 5"/>
          <p:cNvSpPr txBox="1"/>
          <p:nvPr/>
        </p:nvSpPr>
        <p:spPr>
          <a:xfrm>
            <a:off x="5791200" y="2819401"/>
            <a:ext cx="609600" cy="461665"/>
          </a:xfrm>
          <a:prstGeom prst="rect">
            <a:avLst/>
          </a:prstGeom>
          <a:noFill/>
        </p:spPr>
        <p:txBody>
          <a:bodyPr wrap="square" rtlCol="0">
            <a:spAutoFit/>
          </a:bodyPr>
          <a:lstStyle/>
          <a:p>
            <a:r>
              <a:rPr lang="en-US" sz="2400" b="1" dirty="0">
                <a:solidFill>
                  <a:schemeClr val="accent1">
                    <a:lumMod val="50000"/>
                  </a:schemeClr>
                </a:solidFill>
              </a:rPr>
              <a:t>D2</a:t>
            </a:r>
          </a:p>
        </p:txBody>
      </p:sp>
      <p:sp>
        <p:nvSpPr>
          <p:cNvPr id="7" name="TextBox 6"/>
          <p:cNvSpPr txBox="1"/>
          <p:nvPr/>
        </p:nvSpPr>
        <p:spPr>
          <a:xfrm rot="1835193">
            <a:off x="3932977" y="1311517"/>
            <a:ext cx="1117600" cy="461665"/>
          </a:xfrm>
          <a:prstGeom prst="rect">
            <a:avLst/>
          </a:prstGeom>
          <a:noFill/>
        </p:spPr>
        <p:txBody>
          <a:bodyPr wrap="square" rtlCol="0">
            <a:spAutoFit/>
          </a:bodyPr>
          <a:lstStyle/>
          <a:p>
            <a:r>
              <a:rPr lang="en-US" sz="2400" b="1" dirty="0">
                <a:solidFill>
                  <a:schemeClr val="accent1">
                    <a:lumMod val="50000"/>
                  </a:schemeClr>
                </a:solidFill>
              </a:rPr>
              <a:t>A1  D1</a:t>
            </a:r>
          </a:p>
        </p:txBody>
      </p:sp>
      <p:sp>
        <p:nvSpPr>
          <p:cNvPr id="9" name="Oval 8"/>
          <p:cNvSpPr/>
          <p:nvPr/>
        </p:nvSpPr>
        <p:spPr>
          <a:xfrm>
            <a:off x="4110978" y="974473"/>
            <a:ext cx="243309" cy="26499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p:cNvSpPr txBox="1"/>
          <p:nvPr/>
        </p:nvSpPr>
        <p:spPr>
          <a:xfrm>
            <a:off x="3505419" y="4826098"/>
            <a:ext cx="5173024" cy="1446550"/>
          </a:xfrm>
          <a:prstGeom prst="rect">
            <a:avLst/>
          </a:prstGeom>
          <a:solidFill>
            <a:srgbClr val="FEBC11"/>
          </a:solidFill>
        </p:spPr>
        <p:txBody>
          <a:bodyPr wrap="square" rtlCol="0">
            <a:spAutoFit/>
          </a:bodyPr>
          <a:lstStyle/>
          <a:p>
            <a:pPr algn="ctr"/>
            <a:r>
              <a:rPr lang="en-US" sz="2400" b="1" dirty="0">
                <a:solidFill>
                  <a:schemeClr val="accent1">
                    <a:lumMod val="50000"/>
                  </a:schemeClr>
                </a:solidFill>
              </a:rPr>
              <a:t>Being part of a double team does NOT exempt the defender from 3 Seconds*</a:t>
            </a:r>
          </a:p>
          <a:p>
            <a:pPr algn="ctr"/>
            <a:r>
              <a:rPr lang="en-US" sz="2400" b="1" dirty="0">
                <a:solidFill>
                  <a:schemeClr val="accent1">
                    <a:lumMod val="50000"/>
                  </a:schemeClr>
                </a:solidFill>
              </a:rPr>
              <a:t>*</a:t>
            </a:r>
            <a:r>
              <a:rPr lang="en-US" sz="1600" b="1" dirty="0">
                <a:solidFill>
                  <a:schemeClr val="accent1">
                    <a:lumMod val="50000"/>
                  </a:schemeClr>
                </a:solidFill>
              </a:rPr>
              <a:t>Unless double team is on the </a:t>
            </a:r>
            <a:r>
              <a:rPr lang="en-US" sz="1600" b="1" u="sng" dirty="0">
                <a:solidFill>
                  <a:schemeClr val="accent1">
                    <a:lumMod val="50000"/>
                  </a:schemeClr>
                </a:solidFill>
              </a:rPr>
              <a:t>ball carrier!</a:t>
            </a:r>
            <a:endParaRPr lang="en-US" sz="1600" b="1" dirty="0">
              <a:solidFill>
                <a:schemeClr val="accent1">
                  <a:lumMod val="50000"/>
                </a:schemeClr>
              </a:solidFill>
            </a:endParaRPr>
          </a:p>
          <a:p>
            <a:pPr algn="ctr"/>
            <a:endParaRPr lang="en-US" sz="1600" b="1" dirty="0">
              <a:solidFill>
                <a:schemeClr val="accent1">
                  <a:lumMod val="50000"/>
                </a:schemeClr>
              </a:solidFill>
            </a:endParaRPr>
          </a:p>
        </p:txBody>
      </p:sp>
      <p:sp>
        <p:nvSpPr>
          <p:cNvPr id="11" name="TextBox 10">
            <a:extLst>
              <a:ext uri="{FF2B5EF4-FFF2-40B4-BE49-F238E27FC236}">
                <a16:creationId xmlns:a16="http://schemas.microsoft.com/office/drawing/2014/main" id="{09132781-7F10-8346-A9B1-BEC9E809447C}"/>
              </a:ext>
            </a:extLst>
          </p:cNvPr>
          <p:cNvSpPr txBox="1"/>
          <p:nvPr/>
        </p:nvSpPr>
        <p:spPr>
          <a:xfrm>
            <a:off x="365761" y="148969"/>
            <a:ext cx="3988526"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Three Seconds</a:t>
            </a:r>
          </a:p>
        </p:txBody>
      </p:sp>
      <p:sp>
        <p:nvSpPr>
          <p:cNvPr id="13" name="TextBox 12">
            <a:extLst>
              <a:ext uri="{FF2B5EF4-FFF2-40B4-BE49-F238E27FC236}">
                <a16:creationId xmlns:a16="http://schemas.microsoft.com/office/drawing/2014/main" id="{119B20FD-90A6-7C4E-B9DB-CCC38541EE1B}"/>
              </a:ext>
            </a:extLst>
          </p:cNvPr>
          <p:cNvSpPr txBox="1"/>
          <p:nvPr/>
        </p:nvSpPr>
        <p:spPr>
          <a:xfrm>
            <a:off x="6962403" y="3545237"/>
            <a:ext cx="609600" cy="461665"/>
          </a:xfrm>
          <a:prstGeom prst="rect">
            <a:avLst/>
          </a:prstGeom>
          <a:noFill/>
        </p:spPr>
        <p:txBody>
          <a:bodyPr wrap="square" rtlCol="0">
            <a:spAutoFit/>
          </a:bodyPr>
          <a:lstStyle/>
          <a:p>
            <a:r>
              <a:rPr lang="en-US" sz="2400" b="1" dirty="0">
                <a:solidFill>
                  <a:schemeClr val="accent1">
                    <a:lumMod val="50000"/>
                  </a:schemeClr>
                </a:solidFill>
              </a:rPr>
              <a:t>A2</a:t>
            </a:r>
          </a:p>
        </p:txBody>
      </p:sp>
    </p:spTree>
    <p:custDataLst>
      <p:tags r:id="rId1"/>
    </p:custDataLst>
    <p:extLst>
      <p:ext uri="{BB962C8B-B14F-4D97-AF65-F5344CB8AC3E}">
        <p14:creationId xmlns:p14="http://schemas.microsoft.com/office/powerpoint/2010/main" val="20921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9486" y="1324198"/>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541580" y="1417671"/>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620871"/>
            <a:ext cx="1012769" cy="2514623"/>
          </a:xfrm>
          <a:prstGeom prst="triangle">
            <a:avLst>
              <a:gd name="adj" fmla="val 10000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824629" y="3198167"/>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0" y="148969"/>
            <a:ext cx="98450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Exemption From Three Seconds Foul</a:t>
            </a:r>
          </a:p>
        </p:txBody>
      </p:sp>
      <p:sp>
        <p:nvSpPr>
          <p:cNvPr id="2" name="TextBox 1">
            <a:extLst>
              <a:ext uri="{FF2B5EF4-FFF2-40B4-BE49-F238E27FC236}">
                <a16:creationId xmlns:a16="http://schemas.microsoft.com/office/drawing/2014/main" id="{12FE2E20-8C28-520F-57B2-1D78D97CB3DB}"/>
              </a:ext>
            </a:extLst>
          </p:cNvPr>
          <p:cNvSpPr txBox="1"/>
          <p:nvPr/>
        </p:nvSpPr>
        <p:spPr>
          <a:xfrm>
            <a:off x="6937392" y="1950853"/>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805846" y="4967280"/>
            <a:ext cx="580307" cy="461665"/>
          </a:xfrm>
          <a:prstGeom prst="rect">
            <a:avLst/>
          </a:prstGeom>
          <a:noFill/>
        </p:spPr>
        <p:txBody>
          <a:bodyPr wrap="square" rtlCol="0">
            <a:spAutoFit/>
          </a:bodyPr>
          <a:lstStyle/>
          <a:p>
            <a:pPr algn="ctr"/>
            <a:r>
              <a:rPr lang="en-US" sz="2400" dirty="0">
                <a:solidFill>
                  <a:srgbClr val="FF0000"/>
                </a:solidFill>
              </a:rPr>
              <a:t>A2</a:t>
            </a:r>
          </a:p>
        </p:txBody>
      </p:sp>
      <p:sp>
        <p:nvSpPr>
          <p:cNvPr id="3" name="TextBox 2">
            <a:extLst>
              <a:ext uri="{FF2B5EF4-FFF2-40B4-BE49-F238E27FC236}">
                <a16:creationId xmlns:a16="http://schemas.microsoft.com/office/drawing/2014/main" id="{F3F57A2A-978D-F672-28BA-E5B8CBBF932B}"/>
              </a:ext>
            </a:extLst>
          </p:cNvPr>
          <p:cNvSpPr txBox="1"/>
          <p:nvPr/>
        </p:nvSpPr>
        <p:spPr>
          <a:xfrm>
            <a:off x="1687828" y="5999121"/>
            <a:ext cx="8816341" cy="523220"/>
          </a:xfrm>
          <a:prstGeom prst="rect">
            <a:avLst/>
          </a:prstGeom>
          <a:noFill/>
        </p:spPr>
        <p:txBody>
          <a:bodyPr wrap="square" rtlCol="0">
            <a:spAutoFit/>
          </a:bodyPr>
          <a:lstStyle/>
          <a:p>
            <a:pPr algn="ctr"/>
            <a:r>
              <a:rPr lang="en-US" sz="2800" dirty="0"/>
              <a:t>Exempt from Three Seconds – NOT from Shooting Space!</a:t>
            </a:r>
          </a:p>
        </p:txBody>
      </p:sp>
    </p:spTree>
    <p:custDataLst>
      <p:tags r:id="rId1"/>
    </p:custDataLst>
    <p:extLst>
      <p:ext uri="{BB962C8B-B14F-4D97-AF65-F5344CB8AC3E}">
        <p14:creationId xmlns:p14="http://schemas.microsoft.com/office/powerpoint/2010/main" val="267246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86400" y="3124201"/>
            <a:ext cx="711200" cy="461665"/>
          </a:xfrm>
          <a:prstGeom prst="rect">
            <a:avLst/>
          </a:prstGeom>
          <a:noFill/>
        </p:spPr>
        <p:txBody>
          <a:bodyPr wrap="square" rtlCol="0">
            <a:spAutoFit/>
          </a:bodyPr>
          <a:lstStyle/>
          <a:p>
            <a:r>
              <a:rPr lang="en-US" sz="2400" dirty="0"/>
              <a:t>D1</a:t>
            </a:r>
          </a:p>
        </p:txBody>
      </p:sp>
      <p:sp>
        <p:nvSpPr>
          <p:cNvPr id="10" name="TextBox 9"/>
          <p:cNvSpPr txBox="1"/>
          <p:nvPr/>
        </p:nvSpPr>
        <p:spPr>
          <a:xfrm>
            <a:off x="8506969" y="2598373"/>
            <a:ext cx="2224568" cy="830997"/>
          </a:xfrm>
          <a:prstGeom prst="rect">
            <a:avLst/>
          </a:prstGeom>
          <a:solidFill>
            <a:srgbClr val="004082"/>
          </a:solidFill>
        </p:spPr>
        <p:txBody>
          <a:bodyPr wrap="square" rtlCol="0">
            <a:spAutoFit/>
          </a:bodyPr>
          <a:lstStyle/>
          <a:p>
            <a:r>
              <a:rPr lang="en-US" sz="2400" dirty="0">
                <a:solidFill>
                  <a:schemeClr val="bg1"/>
                </a:solidFill>
              </a:rPr>
              <a:t>Closest point to spot of the ball</a:t>
            </a:r>
          </a:p>
        </p:txBody>
      </p:sp>
      <p:sp>
        <p:nvSpPr>
          <p:cNvPr id="11" name="TextBox 10">
            <a:extLst>
              <a:ext uri="{FF2B5EF4-FFF2-40B4-BE49-F238E27FC236}">
                <a16:creationId xmlns:a16="http://schemas.microsoft.com/office/drawing/2014/main" id="{70336136-809E-C14E-A03C-C227BDCB07B9}"/>
              </a:ext>
            </a:extLst>
          </p:cNvPr>
          <p:cNvSpPr txBox="1"/>
          <p:nvPr/>
        </p:nvSpPr>
        <p:spPr>
          <a:xfrm>
            <a:off x="139223" y="182720"/>
            <a:ext cx="850053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Three Seconds Foul Administration</a:t>
            </a:r>
          </a:p>
        </p:txBody>
      </p:sp>
      <p:grpSp>
        <p:nvGrpSpPr>
          <p:cNvPr id="3" name="Group 2">
            <a:extLst>
              <a:ext uri="{FF2B5EF4-FFF2-40B4-BE49-F238E27FC236}">
                <a16:creationId xmlns:a16="http://schemas.microsoft.com/office/drawing/2014/main" id="{4AA8583F-1D84-53B1-CD36-0182B1722723}"/>
              </a:ext>
            </a:extLst>
          </p:cNvPr>
          <p:cNvGrpSpPr/>
          <p:nvPr/>
        </p:nvGrpSpPr>
        <p:grpSpPr>
          <a:xfrm>
            <a:off x="6045200" y="2796721"/>
            <a:ext cx="790402" cy="566851"/>
            <a:chOff x="6045200" y="2796721"/>
            <a:chExt cx="790402" cy="566851"/>
          </a:xfrm>
        </p:grpSpPr>
        <p:sp>
          <p:nvSpPr>
            <p:cNvPr id="6" name="TextBox 5"/>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2" name="Oval 1">
              <a:extLst>
                <a:ext uri="{FF2B5EF4-FFF2-40B4-BE49-F238E27FC236}">
                  <a16:creationId xmlns:a16="http://schemas.microsoft.com/office/drawing/2014/main" id="{3BBAD97A-D84A-2AF2-E665-9B409D3F3B6B}"/>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5" name="Group 4">
            <a:extLst>
              <a:ext uri="{FF2B5EF4-FFF2-40B4-BE49-F238E27FC236}">
                <a16:creationId xmlns:a16="http://schemas.microsoft.com/office/drawing/2014/main" id="{88236FFB-BFE5-5870-956B-404EBE956E88}"/>
              </a:ext>
            </a:extLst>
          </p:cNvPr>
          <p:cNvGrpSpPr/>
          <p:nvPr/>
        </p:nvGrpSpPr>
        <p:grpSpPr>
          <a:xfrm>
            <a:off x="7142997" y="2229870"/>
            <a:ext cx="790402" cy="566851"/>
            <a:chOff x="6045200" y="2796721"/>
            <a:chExt cx="790402" cy="566851"/>
          </a:xfrm>
        </p:grpSpPr>
        <p:sp>
          <p:nvSpPr>
            <p:cNvPr id="8" name="TextBox 7">
              <a:extLst>
                <a:ext uri="{FF2B5EF4-FFF2-40B4-BE49-F238E27FC236}">
                  <a16:creationId xmlns:a16="http://schemas.microsoft.com/office/drawing/2014/main" id="{444512FB-69F5-A97C-1382-ADAA54C1A827}"/>
                </a:ext>
              </a:extLst>
            </p:cNvPr>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12" name="Oval 11">
              <a:extLst>
                <a:ext uri="{FF2B5EF4-FFF2-40B4-BE49-F238E27FC236}">
                  <a16:creationId xmlns:a16="http://schemas.microsoft.com/office/drawing/2014/main" id="{367AB449-0114-52B2-14D6-6D448633600D}"/>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3" name="TextBox 12">
            <a:extLst>
              <a:ext uri="{FF2B5EF4-FFF2-40B4-BE49-F238E27FC236}">
                <a16:creationId xmlns:a16="http://schemas.microsoft.com/office/drawing/2014/main" id="{B9F9A882-0A56-8A71-AB96-C0647AFDF18D}"/>
              </a:ext>
            </a:extLst>
          </p:cNvPr>
          <p:cNvSpPr txBox="1"/>
          <p:nvPr/>
        </p:nvSpPr>
        <p:spPr>
          <a:xfrm>
            <a:off x="5789036" y="3298779"/>
            <a:ext cx="711200" cy="461665"/>
          </a:xfrm>
          <a:prstGeom prst="rect">
            <a:avLst/>
          </a:prstGeom>
          <a:noFill/>
        </p:spPr>
        <p:txBody>
          <a:bodyPr wrap="square" rtlCol="0">
            <a:spAutoFit/>
          </a:bodyPr>
          <a:lstStyle/>
          <a:p>
            <a:r>
              <a:rPr lang="en-US" sz="2400" dirty="0"/>
              <a:t>D1</a:t>
            </a:r>
          </a:p>
        </p:txBody>
      </p:sp>
      <p:grpSp>
        <p:nvGrpSpPr>
          <p:cNvPr id="14" name="Group 13">
            <a:extLst>
              <a:ext uri="{FF2B5EF4-FFF2-40B4-BE49-F238E27FC236}">
                <a16:creationId xmlns:a16="http://schemas.microsoft.com/office/drawing/2014/main" id="{670FADB0-8D29-AD6F-37D5-22CCF14B87B1}"/>
              </a:ext>
            </a:extLst>
          </p:cNvPr>
          <p:cNvGrpSpPr/>
          <p:nvPr/>
        </p:nvGrpSpPr>
        <p:grpSpPr>
          <a:xfrm>
            <a:off x="6747796" y="4660862"/>
            <a:ext cx="790402" cy="566851"/>
            <a:chOff x="6045200" y="2796721"/>
            <a:chExt cx="790402" cy="566851"/>
          </a:xfrm>
        </p:grpSpPr>
        <p:sp>
          <p:nvSpPr>
            <p:cNvPr id="15" name="TextBox 14">
              <a:extLst>
                <a:ext uri="{FF2B5EF4-FFF2-40B4-BE49-F238E27FC236}">
                  <a16:creationId xmlns:a16="http://schemas.microsoft.com/office/drawing/2014/main" id="{50A8D355-FBA7-62A2-7CFC-213C5ADD0EA3}"/>
                </a:ext>
              </a:extLst>
            </p:cNvPr>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16" name="Oval 15">
              <a:extLst>
                <a:ext uri="{FF2B5EF4-FFF2-40B4-BE49-F238E27FC236}">
                  <a16:creationId xmlns:a16="http://schemas.microsoft.com/office/drawing/2014/main" id="{088BE696-9D28-12B5-3E2F-91A03268CF49}"/>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7" name="TextBox 16">
            <a:extLst>
              <a:ext uri="{FF2B5EF4-FFF2-40B4-BE49-F238E27FC236}">
                <a16:creationId xmlns:a16="http://schemas.microsoft.com/office/drawing/2014/main" id="{039D25E4-6D94-FEF5-757B-944C4655B61E}"/>
              </a:ext>
            </a:extLst>
          </p:cNvPr>
          <p:cNvSpPr txBox="1"/>
          <p:nvPr/>
        </p:nvSpPr>
        <p:spPr>
          <a:xfrm>
            <a:off x="6509929" y="3405675"/>
            <a:ext cx="711200" cy="461665"/>
          </a:xfrm>
          <a:prstGeom prst="rect">
            <a:avLst/>
          </a:prstGeom>
          <a:noFill/>
        </p:spPr>
        <p:txBody>
          <a:bodyPr wrap="square" rtlCol="0">
            <a:spAutoFit/>
          </a:bodyPr>
          <a:lstStyle/>
          <a:p>
            <a:r>
              <a:rPr lang="en-US" sz="2400" dirty="0"/>
              <a:t>D1</a:t>
            </a:r>
          </a:p>
        </p:txBody>
      </p:sp>
      <p:grpSp>
        <p:nvGrpSpPr>
          <p:cNvPr id="18" name="Group 17">
            <a:extLst>
              <a:ext uri="{FF2B5EF4-FFF2-40B4-BE49-F238E27FC236}">
                <a16:creationId xmlns:a16="http://schemas.microsoft.com/office/drawing/2014/main" id="{D1703481-9951-4F59-6BE7-4580BA096927}"/>
              </a:ext>
            </a:extLst>
          </p:cNvPr>
          <p:cNvGrpSpPr/>
          <p:nvPr/>
        </p:nvGrpSpPr>
        <p:grpSpPr>
          <a:xfrm>
            <a:off x="8828851" y="1647370"/>
            <a:ext cx="790402" cy="566851"/>
            <a:chOff x="6045200" y="2796721"/>
            <a:chExt cx="790402" cy="566851"/>
          </a:xfrm>
        </p:grpSpPr>
        <p:sp>
          <p:nvSpPr>
            <p:cNvPr id="19" name="TextBox 18">
              <a:extLst>
                <a:ext uri="{FF2B5EF4-FFF2-40B4-BE49-F238E27FC236}">
                  <a16:creationId xmlns:a16="http://schemas.microsoft.com/office/drawing/2014/main" id="{4864F1CB-A059-EC61-5922-33474AC3649F}"/>
                </a:ext>
              </a:extLst>
            </p:cNvPr>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20" name="Oval 19">
              <a:extLst>
                <a:ext uri="{FF2B5EF4-FFF2-40B4-BE49-F238E27FC236}">
                  <a16:creationId xmlns:a16="http://schemas.microsoft.com/office/drawing/2014/main" id="{91D5F4B0-17AB-47BE-0DBD-60CB8FA08D50}"/>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4" name="TextBox 23">
            <a:extLst>
              <a:ext uri="{FF2B5EF4-FFF2-40B4-BE49-F238E27FC236}">
                <a16:creationId xmlns:a16="http://schemas.microsoft.com/office/drawing/2014/main" id="{C3EEA8A6-DC51-D843-BD2F-D3FCE9FA7175}"/>
              </a:ext>
            </a:extLst>
          </p:cNvPr>
          <p:cNvSpPr txBox="1"/>
          <p:nvPr/>
        </p:nvSpPr>
        <p:spPr>
          <a:xfrm>
            <a:off x="5031364" y="3298779"/>
            <a:ext cx="711200" cy="461665"/>
          </a:xfrm>
          <a:prstGeom prst="rect">
            <a:avLst/>
          </a:prstGeom>
          <a:noFill/>
        </p:spPr>
        <p:txBody>
          <a:bodyPr wrap="square" rtlCol="0">
            <a:spAutoFit/>
          </a:bodyPr>
          <a:lstStyle/>
          <a:p>
            <a:r>
              <a:rPr lang="en-US" sz="2400" dirty="0"/>
              <a:t>D1</a:t>
            </a:r>
          </a:p>
        </p:txBody>
      </p:sp>
      <p:sp>
        <p:nvSpPr>
          <p:cNvPr id="25" name="TextBox 24">
            <a:extLst>
              <a:ext uri="{FF2B5EF4-FFF2-40B4-BE49-F238E27FC236}">
                <a16:creationId xmlns:a16="http://schemas.microsoft.com/office/drawing/2014/main" id="{D7824F61-AF27-F78E-1868-DC1B4E228640}"/>
              </a:ext>
            </a:extLst>
          </p:cNvPr>
          <p:cNvSpPr txBox="1"/>
          <p:nvPr/>
        </p:nvSpPr>
        <p:spPr>
          <a:xfrm>
            <a:off x="4397730" y="1662707"/>
            <a:ext cx="2224568" cy="830997"/>
          </a:xfrm>
          <a:prstGeom prst="rect">
            <a:avLst/>
          </a:prstGeom>
          <a:solidFill>
            <a:srgbClr val="004082"/>
          </a:solidFill>
        </p:spPr>
        <p:txBody>
          <a:bodyPr wrap="square" rtlCol="0">
            <a:spAutoFit/>
          </a:bodyPr>
          <a:lstStyle/>
          <a:p>
            <a:r>
              <a:rPr lang="en-US" sz="2400" dirty="0">
                <a:solidFill>
                  <a:schemeClr val="bg1"/>
                </a:solidFill>
              </a:rPr>
              <a:t>Closest point to spot of the foul</a:t>
            </a:r>
          </a:p>
        </p:txBody>
      </p:sp>
    </p:spTree>
    <p:custDataLst>
      <p:tags r:id="rId1"/>
    </p:custDataLst>
    <p:extLst>
      <p:ext uri="{BB962C8B-B14F-4D97-AF65-F5344CB8AC3E}">
        <p14:creationId xmlns:p14="http://schemas.microsoft.com/office/powerpoint/2010/main" val="356060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93 -0.0243 L -0.02826 -0.06944 " pathEditMode="relative" ptsTypes="AA">
                                      <p:cBhvr>
                                        <p:cTn id="6" dur="2000" fill="hold"/>
                                        <p:tgtEl>
                                          <p:spTgt spid="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3.33333E-6 -3.7037E-7 L 0.02916 -0.25856 " pathEditMode="relative" rAng="0" ptsTypes="AA">
                                      <p:cBhvr>
                                        <p:cTn id="8" dur="2000" fill="hold"/>
                                        <p:tgtEl>
                                          <p:spTgt spid="7"/>
                                        </p:tgtEl>
                                        <p:attrNameLst>
                                          <p:attrName>ppt_x</p:attrName>
                                          <p:attrName>ppt_y</p:attrName>
                                        </p:attrNameLst>
                                      </p:cBhvr>
                                      <p:rCtr x="1458" y="-12940"/>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nodeType="afterEffect">
                                  <p:stCondLst>
                                    <p:cond delay="0"/>
                                  </p:stCondLst>
                                  <p:childTnLst>
                                    <p:animMotion origin="layout" path="M -0.01992 -0.02431 L -0.00729 -0.09167 " pathEditMode="relative" rAng="0" ptsTypes="AA">
                                      <p:cBhvr>
                                        <p:cTn id="20" dur="2000" fill="hold"/>
                                        <p:tgtEl>
                                          <p:spTgt spid="5"/>
                                        </p:tgtEl>
                                        <p:attrNameLst>
                                          <p:attrName>ppt_x</p:attrName>
                                          <p:attrName>ppt_y</p:attrName>
                                        </p:attrNameLst>
                                      </p:cBhvr>
                                      <p:rCtr x="625" y="-3380"/>
                                    </p:animMotion>
                                  </p:childTnLst>
                                </p:cTn>
                              </p:par>
                              <p:par>
                                <p:cTn id="21" presetID="1" presetClass="entr" presetSubtype="0" fill="hold" grpId="2"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0" presetClass="path" presetSubtype="0" accel="50000" decel="50000" fill="hold" grpId="3" nodeType="withEffect">
                                  <p:stCondLst>
                                    <p:cond delay="0"/>
                                  </p:stCondLst>
                                  <p:childTnLst>
                                    <p:animMotion origin="layout" path="M 0 0 L 0.15065 -0.31435 " pathEditMode="relative" ptsTypes="AA">
                                      <p:cBhvr>
                                        <p:cTn id="24" dur="2000" fill="hold"/>
                                        <p:tgtEl>
                                          <p:spTgt spid="13"/>
                                        </p:tgtEl>
                                        <p:attrNameLst>
                                          <p:attrName>ppt_x</p:attrName>
                                          <p:attrName>ppt_y</p:attrName>
                                        </p:attrNameLst>
                                      </p:cBhvr>
                                    </p:animMotion>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4" nodeType="clickEffect">
                                  <p:stCondLst>
                                    <p:cond delay="0"/>
                                  </p:stCondLst>
                                  <p:childTnLst>
                                    <p:set>
                                      <p:cBhvr>
                                        <p:cTn id="31" dur="1" fill="hold">
                                          <p:stCondLst>
                                            <p:cond delay="0"/>
                                          </p:stCondLst>
                                        </p:cTn>
                                        <p:tgtEl>
                                          <p:spTgt spid="1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5"/>
                                        </p:tgtEl>
                                        <p:attrNameLst>
                                          <p:attrName>style.visibility</p:attrName>
                                        </p:attrNameLst>
                                      </p:cBhvr>
                                      <p:to>
                                        <p:strVal val="hidden"/>
                                      </p:to>
                                    </p:set>
                                  </p:childTnLst>
                                </p:cTn>
                              </p:par>
                              <p:par>
                                <p:cTn id="36" presetID="1" presetClass="entr" presetSubtype="0" fill="hold" grpId="3"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0" presetClass="path" presetSubtype="0" accel="50000" decel="50000" fill="hold" nodeType="afterEffect">
                                  <p:stCondLst>
                                    <p:cond delay="0"/>
                                  </p:stCondLst>
                                  <p:childTnLst>
                                    <p:animMotion origin="layout" path="M -0.01498 -0.01713 L 0.05169 0.00764 " pathEditMode="relative" ptsTypes="AA">
                                      <p:cBhvr>
                                        <p:cTn id="42" dur="2000" fill="hold"/>
                                        <p:tgtEl>
                                          <p:spTgt spid="14"/>
                                        </p:tgtEl>
                                        <p:attrNameLst>
                                          <p:attrName>ppt_x</p:attrName>
                                          <p:attrName>ppt_y</p:attrName>
                                        </p:attrNameLst>
                                      </p:cBhvr>
                                    </p:animMotion>
                                  </p:childTnLst>
                                </p:cTn>
                              </p:par>
                              <p:par>
                                <p:cTn id="43" presetID="0" presetClass="path" presetSubtype="0" accel="50000" decel="50000" fill="hold" grpId="1" nodeType="withEffect">
                                  <p:stCondLst>
                                    <p:cond delay="0"/>
                                  </p:stCondLst>
                                  <p:childTnLst>
                                    <p:animMotion origin="layout" path="M 0 0 L 0.12435 0.23935 " pathEditMode="relative" ptsTypes="AA">
                                      <p:cBhvr>
                                        <p:cTn id="44" dur="2000" fill="hold"/>
                                        <p:tgtEl>
                                          <p:spTgt spid="17"/>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4" nodeType="click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3"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par>
                          <p:cTn id="56" fill="hold">
                            <p:stCondLst>
                              <p:cond delay="0"/>
                            </p:stCondLst>
                            <p:childTnLst>
                              <p:par>
                                <p:cTn id="57" presetID="0" presetClass="path" presetSubtype="0" accel="50000" decel="50000" fill="hold" nodeType="afterEffect">
                                  <p:stCondLst>
                                    <p:cond delay="0"/>
                                  </p:stCondLst>
                                  <p:childTnLst>
                                    <p:animMotion origin="layout" path="M -0.02109 -0.00926 L -0.08047 0.07778 " pathEditMode="relative" rAng="0" ptsTypes="AA">
                                      <p:cBhvr>
                                        <p:cTn id="58" dur="2000" fill="hold"/>
                                        <p:tgtEl>
                                          <p:spTgt spid="18"/>
                                        </p:tgtEl>
                                        <p:attrNameLst>
                                          <p:attrName>ppt_x</p:attrName>
                                          <p:attrName>ppt_y</p:attrName>
                                        </p:attrNameLst>
                                      </p:cBhvr>
                                      <p:rCtr x="-2969" y="4352"/>
                                    </p:animMotion>
                                  </p:childTnLst>
                                </p:cTn>
                              </p:par>
                              <p:par>
                                <p:cTn id="59" presetID="0" presetClass="path" presetSubtype="0" accel="50000" decel="50000" fill="hold" grpId="2" nodeType="withEffect">
                                  <p:stCondLst>
                                    <p:cond delay="0"/>
                                  </p:stCondLst>
                                  <p:childTnLst>
                                    <p:animMotion origin="layout" path="M -0.00873 -0.02731 L 0.26601 -0.27222 " pathEditMode="relative" rAng="0" ptsTypes="AA">
                                      <p:cBhvr>
                                        <p:cTn id="60" dur="2000" fill="hold"/>
                                        <p:tgtEl>
                                          <p:spTgt spid="24"/>
                                        </p:tgtEl>
                                        <p:attrNameLst>
                                          <p:attrName>ppt_x</p:attrName>
                                          <p:attrName>ppt_y</p:attrName>
                                        </p:attrNameLst>
                                      </p:cBhvr>
                                      <p:rCtr x="13737" y="-12245"/>
                                    </p:animMotion>
                                  </p:childTnLst>
                                </p:cTn>
                              </p:par>
                            </p:childTnLst>
                          </p:cTn>
                        </p:par>
                        <p:par>
                          <p:cTn id="61" fill="hold">
                            <p:stCondLst>
                              <p:cond delay="2000"/>
                            </p:stCondLst>
                            <p:childTnLst>
                              <p:par>
                                <p:cTn id="62" presetID="1"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animBg="1"/>
      <p:bldP spid="13" grpId="2"/>
      <p:bldP spid="13" grpId="3"/>
      <p:bldP spid="13" grpId="4"/>
      <p:bldP spid="17" grpId="1"/>
      <p:bldP spid="17" grpId="3"/>
      <p:bldP spid="17" grpId="4"/>
      <p:bldP spid="24" grpId="2"/>
      <p:bldP spid="24" grpId="3"/>
      <p:bldP spid="25" grpId="0" animBg="1"/>
      <p:bldP spid="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64F42E-8674-2142-60CC-84C219F42B1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3" name="TextBox 2">
            <a:extLst>
              <a:ext uri="{FF2B5EF4-FFF2-40B4-BE49-F238E27FC236}">
                <a16:creationId xmlns:a16="http://schemas.microsoft.com/office/drawing/2014/main" id="{4771E649-C3BA-39F7-C133-A3B24124B9D9}"/>
              </a:ext>
            </a:extLst>
          </p:cNvPr>
          <p:cNvSpPr txBox="1"/>
          <p:nvPr/>
        </p:nvSpPr>
        <p:spPr>
          <a:xfrm>
            <a:off x="6522720" y="920621"/>
            <a:ext cx="4765040" cy="4524315"/>
          </a:xfrm>
          <a:prstGeom prst="rect">
            <a:avLst/>
          </a:prstGeom>
          <a:solidFill>
            <a:schemeClr val="bg1"/>
          </a:solidFill>
        </p:spPr>
        <p:txBody>
          <a:bodyPr wrap="square" rtlCol="0">
            <a:spAutoFit/>
          </a:bodyPr>
          <a:lstStyle/>
          <a:p>
            <a:r>
              <a:rPr lang="en-US" sz="1800" dirty="0">
                <a:effectLst/>
                <a:latin typeface="Helvetica" pitchFamily="2" charset="0"/>
              </a:rPr>
              <a:t> </a:t>
            </a:r>
            <a:r>
              <a:rPr lang="en-US" sz="3200" b="1" dirty="0">
                <a:effectLst/>
              </a:rPr>
              <a:t>While outside the goal circle, a </a:t>
            </a:r>
            <a:r>
              <a:rPr lang="en-US" sz="3200" b="1" dirty="0"/>
              <a:t>player cannot guard the goal by </a:t>
            </a:r>
            <a:r>
              <a:rPr lang="en-US" sz="3200" b="1" dirty="0">
                <a:effectLst/>
              </a:rPr>
              <a:t>obstructing the free space to goal, </a:t>
            </a:r>
            <a:r>
              <a:rPr lang="en-US" sz="3200" b="1" dirty="0">
                <a:effectLst/>
                <a:highlight>
                  <a:srgbClr val="FFFF00"/>
                </a:highlight>
              </a:rPr>
              <a:t>between the ball and the goal circle</a:t>
            </a:r>
            <a:r>
              <a:rPr lang="en-US" sz="3200" b="1" dirty="0">
                <a:effectLst/>
              </a:rPr>
              <a:t>, and deny the attack the opportunity to shoot safely.</a:t>
            </a:r>
          </a:p>
        </p:txBody>
      </p:sp>
      <p:pic>
        <p:nvPicPr>
          <p:cNvPr id="5" name="Picture 4" descr="Diagram&#10;&#10;Description automatically generated">
            <a:extLst>
              <a:ext uri="{FF2B5EF4-FFF2-40B4-BE49-F238E27FC236}">
                <a16:creationId xmlns:a16="http://schemas.microsoft.com/office/drawing/2014/main" id="{115C5E77-8753-A409-FAD1-B1B8310F752D}"/>
              </a:ext>
            </a:extLst>
          </p:cNvPr>
          <p:cNvPicPr>
            <a:picLocks noChangeAspect="1"/>
          </p:cNvPicPr>
          <p:nvPr/>
        </p:nvPicPr>
        <p:blipFill rotWithShape="1">
          <a:blip r:embed="rId3"/>
          <a:srcRect l="5787" r="5889" b="15678"/>
          <a:stretch/>
        </p:blipFill>
        <p:spPr>
          <a:xfrm>
            <a:off x="103081" y="1521872"/>
            <a:ext cx="5992919" cy="3814256"/>
          </a:xfrm>
          <a:prstGeom prst="rect">
            <a:avLst/>
          </a:prstGeom>
        </p:spPr>
      </p:pic>
    </p:spTree>
    <p:extLst>
      <p:ext uri="{BB962C8B-B14F-4D97-AF65-F5344CB8AC3E}">
        <p14:creationId xmlns:p14="http://schemas.microsoft.com/office/powerpoint/2010/main" val="162850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8" name="Rectangle 7">
            <a:extLst>
              <a:ext uri="{FF2B5EF4-FFF2-40B4-BE49-F238E27FC236}">
                <a16:creationId xmlns:a16="http://schemas.microsoft.com/office/drawing/2014/main" id="{BFDC7E83-07EB-6A0A-AF2B-CAF996A276C7}"/>
              </a:ext>
            </a:extLst>
          </p:cNvPr>
          <p:cNvSpPr/>
          <p:nvPr/>
        </p:nvSpPr>
        <p:spPr>
          <a:xfrm>
            <a:off x="584395" y="1581949"/>
            <a:ext cx="230124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ball carrier able to shoot safely?</a:t>
            </a:r>
          </a:p>
        </p:txBody>
      </p:sp>
      <p:grpSp>
        <p:nvGrpSpPr>
          <p:cNvPr id="24" name="Group 23">
            <a:extLst>
              <a:ext uri="{FF2B5EF4-FFF2-40B4-BE49-F238E27FC236}">
                <a16:creationId xmlns:a16="http://schemas.microsoft.com/office/drawing/2014/main" id="{09817FD2-7927-D3A0-F455-6D729A0007EB}"/>
              </a:ext>
            </a:extLst>
          </p:cNvPr>
          <p:cNvGrpSpPr/>
          <p:nvPr/>
        </p:nvGrpSpPr>
        <p:grpSpPr>
          <a:xfrm>
            <a:off x="995875" y="2648749"/>
            <a:ext cx="1231802" cy="1436132"/>
            <a:chOff x="995875" y="2648749"/>
            <a:chExt cx="1231802" cy="1436132"/>
          </a:xfrm>
        </p:grpSpPr>
        <p:cxnSp>
          <p:nvCxnSpPr>
            <p:cNvPr id="14" name="Straight Arrow Connector 13">
              <a:extLst>
                <a:ext uri="{FF2B5EF4-FFF2-40B4-BE49-F238E27FC236}">
                  <a16:creationId xmlns:a16="http://schemas.microsoft.com/office/drawing/2014/main" id="{C1069293-0832-29AE-8659-39F6E6C91F86}"/>
                </a:ext>
              </a:extLst>
            </p:cNvPr>
            <p:cNvCxnSpPr>
              <a:cxnSpLocks/>
              <a:stCxn id="8" idx="2"/>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F78E78-743D-D128-6334-D558D8F37D2F}"/>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17" name="TextBox 16">
              <a:extLst>
                <a:ext uri="{FF2B5EF4-FFF2-40B4-BE49-F238E27FC236}">
                  <a16:creationId xmlns:a16="http://schemas.microsoft.com/office/drawing/2014/main" id="{D56EC41D-27E7-492C-4782-E605A1CAF364}"/>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29" name="Group 28">
            <a:extLst>
              <a:ext uri="{FF2B5EF4-FFF2-40B4-BE49-F238E27FC236}">
                <a16:creationId xmlns:a16="http://schemas.microsoft.com/office/drawing/2014/main" id="{293E89D0-73F1-B59B-0657-602E573DF311}"/>
              </a:ext>
            </a:extLst>
          </p:cNvPr>
          <p:cNvGrpSpPr/>
          <p:nvPr/>
        </p:nvGrpSpPr>
        <p:grpSpPr>
          <a:xfrm>
            <a:off x="2923735" y="1746017"/>
            <a:ext cx="1114865" cy="396801"/>
            <a:chOff x="2923735" y="1746017"/>
            <a:chExt cx="1114865" cy="396801"/>
          </a:xfrm>
        </p:grpSpPr>
        <p:cxnSp>
          <p:nvCxnSpPr>
            <p:cNvPr id="18" name="Straight Arrow Connector 17">
              <a:extLst>
                <a:ext uri="{FF2B5EF4-FFF2-40B4-BE49-F238E27FC236}">
                  <a16:creationId xmlns:a16="http://schemas.microsoft.com/office/drawing/2014/main" id="{DCB7043D-4C07-DE40-E74E-773E72D41D5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32E1EDF-A588-3F97-986D-F0FA558DDBAA}"/>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23" name="Rectangle 22">
            <a:extLst>
              <a:ext uri="{FF2B5EF4-FFF2-40B4-BE49-F238E27FC236}">
                <a16:creationId xmlns:a16="http://schemas.microsoft.com/office/drawing/2014/main" id="{7E030226-9EB4-F1FC-FD4E-CE0179F14EC8}"/>
              </a:ext>
            </a:extLst>
          </p:cNvPr>
          <p:cNvSpPr/>
          <p:nvPr/>
        </p:nvSpPr>
        <p:spPr>
          <a:xfrm>
            <a:off x="3693355" y="1533500"/>
            <a:ext cx="2301240" cy="1251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ball carrier in the CSA and above the Goal Line Extended?</a:t>
            </a:r>
          </a:p>
        </p:txBody>
      </p:sp>
      <p:grpSp>
        <p:nvGrpSpPr>
          <p:cNvPr id="25" name="Group 24">
            <a:extLst>
              <a:ext uri="{FF2B5EF4-FFF2-40B4-BE49-F238E27FC236}">
                <a16:creationId xmlns:a16="http://schemas.microsoft.com/office/drawing/2014/main" id="{57A27044-6D84-843F-C1B2-3CA78FD1871C}"/>
              </a:ext>
            </a:extLst>
          </p:cNvPr>
          <p:cNvGrpSpPr/>
          <p:nvPr/>
        </p:nvGrpSpPr>
        <p:grpSpPr>
          <a:xfrm>
            <a:off x="4186016" y="2627394"/>
            <a:ext cx="1231802" cy="1436132"/>
            <a:chOff x="995875" y="2648749"/>
            <a:chExt cx="1231802" cy="1436132"/>
          </a:xfrm>
        </p:grpSpPr>
        <p:cxnSp>
          <p:nvCxnSpPr>
            <p:cNvPr id="26" name="Straight Arrow Connector 25">
              <a:extLst>
                <a:ext uri="{FF2B5EF4-FFF2-40B4-BE49-F238E27FC236}">
                  <a16:creationId xmlns:a16="http://schemas.microsoft.com/office/drawing/2014/main" id="{3EA1C0C0-EE13-60FF-5A03-A1E318B94119}"/>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214F36C-633C-70D1-A0D0-96825AE49CCD}"/>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28" name="TextBox 27">
              <a:extLst>
                <a:ext uri="{FF2B5EF4-FFF2-40B4-BE49-F238E27FC236}">
                  <a16:creationId xmlns:a16="http://schemas.microsoft.com/office/drawing/2014/main" id="{0E824B99-E77E-61B6-4B03-37EEEB2A2432}"/>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30" name="Group 29">
            <a:extLst>
              <a:ext uri="{FF2B5EF4-FFF2-40B4-BE49-F238E27FC236}">
                <a16:creationId xmlns:a16="http://schemas.microsoft.com/office/drawing/2014/main" id="{BD0DF5BA-77DD-4E12-5CEC-8BDAB1770BC6}"/>
              </a:ext>
            </a:extLst>
          </p:cNvPr>
          <p:cNvGrpSpPr/>
          <p:nvPr/>
        </p:nvGrpSpPr>
        <p:grpSpPr>
          <a:xfrm>
            <a:off x="5994595" y="1746017"/>
            <a:ext cx="1114865" cy="396801"/>
            <a:chOff x="2923735" y="1746017"/>
            <a:chExt cx="1114865" cy="396801"/>
          </a:xfrm>
        </p:grpSpPr>
        <p:cxnSp>
          <p:nvCxnSpPr>
            <p:cNvPr id="31" name="Straight Arrow Connector 30">
              <a:extLst>
                <a:ext uri="{FF2B5EF4-FFF2-40B4-BE49-F238E27FC236}">
                  <a16:creationId xmlns:a16="http://schemas.microsoft.com/office/drawing/2014/main" id="{6FB32E69-4C6D-4BDE-AAFF-82245397787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A0026D9-0A16-B5BC-ECEF-72634D331B57}"/>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33" name="Rectangle 32">
            <a:extLst>
              <a:ext uri="{FF2B5EF4-FFF2-40B4-BE49-F238E27FC236}">
                <a16:creationId xmlns:a16="http://schemas.microsoft.com/office/drawing/2014/main" id="{3683157E-8B51-9B05-CBB2-A3D61D0A6103}"/>
              </a:ext>
            </a:extLst>
          </p:cNvPr>
          <p:cNvSpPr/>
          <p:nvPr/>
        </p:nvSpPr>
        <p:spPr>
          <a:xfrm>
            <a:off x="6779459" y="3606432"/>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drawn into shooting space by following an attacker?</a:t>
            </a:r>
          </a:p>
        </p:txBody>
      </p:sp>
      <p:grpSp>
        <p:nvGrpSpPr>
          <p:cNvPr id="34" name="Group 33">
            <a:extLst>
              <a:ext uri="{FF2B5EF4-FFF2-40B4-BE49-F238E27FC236}">
                <a16:creationId xmlns:a16="http://schemas.microsoft.com/office/drawing/2014/main" id="{6BD91C4C-C6A9-E0A5-66F3-79BCD667E865}"/>
              </a:ext>
            </a:extLst>
          </p:cNvPr>
          <p:cNvGrpSpPr/>
          <p:nvPr/>
        </p:nvGrpSpPr>
        <p:grpSpPr>
          <a:xfrm>
            <a:off x="9268265" y="1746017"/>
            <a:ext cx="1114865" cy="396801"/>
            <a:chOff x="2923735" y="1746017"/>
            <a:chExt cx="1114865" cy="396801"/>
          </a:xfrm>
        </p:grpSpPr>
        <p:cxnSp>
          <p:nvCxnSpPr>
            <p:cNvPr id="35" name="Straight Arrow Connector 34">
              <a:extLst>
                <a:ext uri="{FF2B5EF4-FFF2-40B4-BE49-F238E27FC236}">
                  <a16:creationId xmlns:a16="http://schemas.microsoft.com/office/drawing/2014/main" id="{184DEA74-46E4-5C31-D88F-ED450BD341D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0F2F-E92E-630A-C9E3-1FD3657713C5}"/>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grpSp>
        <p:nvGrpSpPr>
          <p:cNvPr id="37" name="Group 36">
            <a:extLst>
              <a:ext uri="{FF2B5EF4-FFF2-40B4-BE49-F238E27FC236}">
                <a16:creationId xmlns:a16="http://schemas.microsoft.com/office/drawing/2014/main" id="{5F861FA9-7ACC-A62A-48D6-64921FD1D750}"/>
              </a:ext>
            </a:extLst>
          </p:cNvPr>
          <p:cNvGrpSpPr/>
          <p:nvPr/>
        </p:nvGrpSpPr>
        <p:grpSpPr>
          <a:xfrm>
            <a:off x="7376156" y="2594194"/>
            <a:ext cx="985325" cy="1024091"/>
            <a:chOff x="995875" y="2648749"/>
            <a:chExt cx="985325" cy="1024091"/>
          </a:xfrm>
        </p:grpSpPr>
        <p:cxnSp>
          <p:nvCxnSpPr>
            <p:cNvPr id="38" name="Straight Arrow Connector 37">
              <a:extLst>
                <a:ext uri="{FF2B5EF4-FFF2-40B4-BE49-F238E27FC236}">
                  <a16:creationId xmlns:a16="http://schemas.microsoft.com/office/drawing/2014/main" id="{FA50AECC-84B0-306D-28F9-DD52871CA337}"/>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B9C668A-411F-4CE0-8D50-506C51450710}"/>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sp>
        <p:nvSpPr>
          <p:cNvPr id="41" name="Rectangle 40">
            <a:extLst>
              <a:ext uri="{FF2B5EF4-FFF2-40B4-BE49-F238E27FC236}">
                <a16:creationId xmlns:a16="http://schemas.microsoft.com/office/drawing/2014/main" id="{ECE415C2-3AEF-3ADF-6A1D-C6E0555C0021}"/>
              </a:ext>
            </a:extLst>
          </p:cNvPr>
          <p:cNvSpPr/>
          <p:nvPr/>
        </p:nvSpPr>
        <p:spPr>
          <a:xfrm>
            <a:off x="6741359" y="1452630"/>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marking an opponent within a stick’s length?</a:t>
            </a:r>
          </a:p>
        </p:txBody>
      </p:sp>
      <p:grpSp>
        <p:nvGrpSpPr>
          <p:cNvPr id="43" name="Group 42">
            <a:extLst>
              <a:ext uri="{FF2B5EF4-FFF2-40B4-BE49-F238E27FC236}">
                <a16:creationId xmlns:a16="http://schemas.microsoft.com/office/drawing/2014/main" id="{3AC7023A-FA2D-AEA6-73E6-040AAB41201A}"/>
              </a:ext>
            </a:extLst>
          </p:cNvPr>
          <p:cNvGrpSpPr/>
          <p:nvPr/>
        </p:nvGrpSpPr>
        <p:grpSpPr>
          <a:xfrm>
            <a:off x="7396532" y="4754519"/>
            <a:ext cx="1231802" cy="1436132"/>
            <a:chOff x="995875" y="2648749"/>
            <a:chExt cx="1231802" cy="1436132"/>
          </a:xfrm>
        </p:grpSpPr>
        <p:cxnSp>
          <p:nvCxnSpPr>
            <p:cNvPr id="44" name="Straight Arrow Connector 43">
              <a:extLst>
                <a:ext uri="{FF2B5EF4-FFF2-40B4-BE49-F238E27FC236}">
                  <a16:creationId xmlns:a16="http://schemas.microsoft.com/office/drawing/2014/main" id="{2290219E-13F9-7963-12F1-EDD3A5A8E145}"/>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D8B6188-E81B-C9CB-08B1-B8655DE3BF38}"/>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46" name="TextBox 45">
              <a:extLst>
                <a:ext uri="{FF2B5EF4-FFF2-40B4-BE49-F238E27FC236}">
                  <a16:creationId xmlns:a16="http://schemas.microsoft.com/office/drawing/2014/main" id="{152D439E-7923-138B-ED1E-434FF5E50584}"/>
                </a:ext>
              </a:extLst>
            </p:cNvPr>
            <p:cNvSpPr txBox="1"/>
            <p:nvPr/>
          </p:nvSpPr>
          <p:spPr>
            <a:xfrm>
              <a:off x="995875" y="2976128"/>
              <a:ext cx="985325" cy="369332"/>
            </a:xfrm>
            <a:prstGeom prst="rect">
              <a:avLst/>
            </a:prstGeom>
            <a:noFill/>
          </p:spPr>
          <p:txBody>
            <a:bodyPr wrap="square" rtlCol="0">
              <a:spAutoFit/>
            </a:bodyPr>
            <a:lstStyle/>
            <a:p>
              <a:r>
                <a:rPr lang="en-US" dirty="0"/>
                <a:t>Yes ?</a:t>
              </a:r>
            </a:p>
          </p:txBody>
        </p:sp>
      </p:grpSp>
      <p:grpSp>
        <p:nvGrpSpPr>
          <p:cNvPr id="47" name="Group 46">
            <a:extLst>
              <a:ext uri="{FF2B5EF4-FFF2-40B4-BE49-F238E27FC236}">
                <a16:creationId xmlns:a16="http://schemas.microsoft.com/office/drawing/2014/main" id="{9D8ED83B-7F8B-A235-C64A-7F29522C7AFE}"/>
              </a:ext>
            </a:extLst>
          </p:cNvPr>
          <p:cNvGrpSpPr/>
          <p:nvPr/>
        </p:nvGrpSpPr>
        <p:grpSpPr>
          <a:xfrm>
            <a:off x="9285845" y="4063526"/>
            <a:ext cx="1114865" cy="396801"/>
            <a:chOff x="2923735" y="1746017"/>
            <a:chExt cx="1114865" cy="396801"/>
          </a:xfrm>
        </p:grpSpPr>
        <p:cxnSp>
          <p:nvCxnSpPr>
            <p:cNvPr id="48" name="Straight Arrow Connector 47">
              <a:extLst>
                <a:ext uri="{FF2B5EF4-FFF2-40B4-BE49-F238E27FC236}">
                  <a16:creationId xmlns:a16="http://schemas.microsoft.com/office/drawing/2014/main" id="{C648F55D-73CD-DA99-A4FA-E947D591AE2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0D39244-8D19-807C-7B42-BF603898D6B6}"/>
                </a:ext>
              </a:extLst>
            </p:cNvPr>
            <p:cNvSpPr txBox="1"/>
            <p:nvPr/>
          </p:nvSpPr>
          <p:spPr>
            <a:xfrm>
              <a:off x="3053275" y="1746017"/>
              <a:ext cx="985325" cy="369332"/>
            </a:xfrm>
            <a:prstGeom prst="rect">
              <a:avLst/>
            </a:prstGeom>
            <a:noFill/>
          </p:spPr>
          <p:txBody>
            <a:bodyPr wrap="square" rtlCol="0">
              <a:spAutoFit/>
            </a:bodyPr>
            <a:lstStyle/>
            <a:p>
              <a:r>
                <a:rPr lang="en-US" dirty="0"/>
                <a:t>No?</a:t>
              </a:r>
            </a:p>
          </p:txBody>
        </p:sp>
      </p:grpSp>
      <p:sp>
        <p:nvSpPr>
          <p:cNvPr id="50" name="TextBox 49">
            <a:extLst>
              <a:ext uri="{FF2B5EF4-FFF2-40B4-BE49-F238E27FC236}">
                <a16:creationId xmlns:a16="http://schemas.microsoft.com/office/drawing/2014/main" id="{F66360A9-D573-2783-9BCC-DCA7654C5F99}"/>
              </a:ext>
            </a:extLst>
          </p:cNvPr>
          <p:cNvSpPr txBox="1"/>
          <p:nvPr/>
        </p:nvSpPr>
        <p:spPr>
          <a:xfrm>
            <a:off x="10104421" y="1958151"/>
            <a:ext cx="985325" cy="369332"/>
          </a:xfrm>
          <a:prstGeom prst="rect">
            <a:avLst/>
          </a:prstGeom>
          <a:noFill/>
        </p:spPr>
        <p:txBody>
          <a:bodyPr wrap="square" rtlCol="0">
            <a:spAutoFit/>
          </a:bodyPr>
          <a:lstStyle/>
          <a:p>
            <a:r>
              <a:rPr lang="en-US" dirty="0"/>
              <a:t>No Call</a:t>
            </a:r>
          </a:p>
        </p:txBody>
      </p:sp>
      <p:sp>
        <p:nvSpPr>
          <p:cNvPr id="51" name="Rectangle 50">
            <a:extLst>
              <a:ext uri="{FF2B5EF4-FFF2-40B4-BE49-F238E27FC236}">
                <a16:creationId xmlns:a16="http://schemas.microsoft.com/office/drawing/2014/main" id="{605B1E5C-EB07-F10A-E972-6C1D117E75A6}"/>
              </a:ext>
            </a:extLst>
          </p:cNvPr>
          <p:cNvSpPr/>
          <p:nvPr/>
        </p:nvSpPr>
        <p:spPr>
          <a:xfrm>
            <a:off x="10054002" y="3878860"/>
            <a:ext cx="1791291" cy="1066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CALL!</a:t>
            </a:r>
          </a:p>
        </p:txBody>
      </p:sp>
      <p:sp>
        <p:nvSpPr>
          <p:cNvPr id="53" name="5-Point Star 52">
            <a:extLst>
              <a:ext uri="{FF2B5EF4-FFF2-40B4-BE49-F238E27FC236}">
                <a16:creationId xmlns:a16="http://schemas.microsoft.com/office/drawing/2014/main" id="{97F4FFF4-5ED5-47BF-97CA-7410B92E9A33}"/>
              </a:ext>
            </a:extLst>
          </p:cNvPr>
          <p:cNvSpPr/>
          <p:nvPr/>
        </p:nvSpPr>
        <p:spPr>
          <a:xfrm rot="1284882">
            <a:off x="8710454" y="2299328"/>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3B9C313F-D043-BE16-24F5-F14BDBECB0A9}"/>
              </a:ext>
            </a:extLst>
          </p:cNvPr>
          <p:cNvGrpSpPr/>
          <p:nvPr/>
        </p:nvGrpSpPr>
        <p:grpSpPr>
          <a:xfrm>
            <a:off x="397718" y="4909775"/>
            <a:ext cx="5617610" cy="1251466"/>
            <a:chOff x="981310" y="5577386"/>
            <a:chExt cx="5617610" cy="1251466"/>
          </a:xfrm>
        </p:grpSpPr>
        <p:sp>
          <p:nvSpPr>
            <p:cNvPr id="55" name="Rectangle 54">
              <a:extLst>
                <a:ext uri="{FF2B5EF4-FFF2-40B4-BE49-F238E27FC236}">
                  <a16:creationId xmlns:a16="http://schemas.microsoft.com/office/drawing/2014/main" id="{3A34087F-6D42-0C58-4245-F14976B3866A}"/>
                </a:ext>
              </a:extLst>
            </p:cNvPr>
            <p:cNvSpPr/>
            <p:nvPr/>
          </p:nvSpPr>
          <p:spPr>
            <a:xfrm>
              <a:off x="985315" y="5577386"/>
              <a:ext cx="5613605" cy="12514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Helvetica" pitchFamily="2" charset="0"/>
                </a:rPr>
                <a:t>     </a:t>
              </a:r>
              <a:r>
                <a:rPr lang="en-US" sz="1800" dirty="0">
                  <a:solidFill>
                    <a:schemeClr val="tx1"/>
                  </a:solidFill>
                  <a:effectLst/>
                  <a:latin typeface="Helvetica" pitchFamily="2" charset="0"/>
                </a:rPr>
                <a:t>Defensive players who are double or multiple teaming a player without the ball and are within a stick’s length are exempt from shooting space.</a:t>
              </a:r>
              <a:endParaRPr lang="en-US" dirty="0">
                <a:solidFill>
                  <a:schemeClr val="tx1"/>
                </a:solidFill>
              </a:endParaRPr>
            </a:p>
          </p:txBody>
        </p:sp>
        <p:sp>
          <p:nvSpPr>
            <p:cNvPr id="54" name="5-Point Star 53">
              <a:extLst>
                <a:ext uri="{FF2B5EF4-FFF2-40B4-BE49-F238E27FC236}">
                  <a16:creationId xmlns:a16="http://schemas.microsoft.com/office/drawing/2014/main" id="{8A2CF3D2-B5E7-D11E-7C56-47932D93A774}"/>
                </a:ext>
              </a:extLst>
            </p:cNvPr>
            <p:cNvSpPr/>
            <p:nvPr/>
          </p:nvSpPr>
          <p:spPr>
            <a:xfrm rot="1284882">
              <a:off x="981310" y="5584953"/>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8880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009" y="1898939"/>
            <a:ext cx="3149593" cy="2308324"/>
          </a:xfrm>
          <a:prstGeom prst="rect">
            <a:avLst/>
          </a:prstGeom>
          <a:solidFill>
            <a:srgbClr val="004082"/>
          </a:solidFill>
        </p:spPr>
        <p:txBody>
          <a:bodyPr wrap="square" rtlCol="0">
            <a:spAutoFit/>
          </a:bodyPr>
          <a:lstStyle/>
          <a:p>
            <a:pPr algn="ctr"/>
            <a:r>
              <a:rPr lang="en-US" sz="2400" b="1" dirty="0">
                <a:solidFill>
                  <a:schemeClr val="bg1"/>
                </a:solidFill>
              </a:rPr>
              <a:t>No defender may guard the goal outside the goal circle in a way that denies the shooter the opportunity to shoot safely</a:t>
            </a:r>
          </a:p>
        </p:txBody>
      </p:sp>
      <p:sp>
        <p:nvSpPr>
          <p:cNvPr id="5" name="TextBox 4"/>
          <p:cNvSpPr txBox="1"/>
          <p:nvPr/>
        </p:nvSpPr>
        <p:spPr>
          <a:xfrm>
            <a:off x="6197600" y="1600201"/>
            <a:ext cx="914400" cy="830997"/>
          </a:xfrm>
          <a:prstGeom prst="rect">
            <a:avLst/>
          </a:prstGeom>
          <a:noFill/>
        </p:spPr>
        <p:txBody>
          <a:bodyPr wrap="square" rtlCol="0">
            <a:spAutoFit/>
          </a:bodyPr>
          <a:lstStyle/>
          <a:p>
            <a:r>
              <a:rPr lang="en-US" sz="2400" dirty="0"/>
              <a:t>A1</a:t>
            </a:r>
          </a:p>
          <a:p>
            <a:r>
              <a:rPr lang="en-US" sz="2400" dirty="0"/>
              <a:t>   D1</a:t>
            </a:r>
          </a:p>
        </p:txBody>
      </p:sp>
      <p:sp>
        <p:nvSpPr>
          <p:cNvPr id="6" name="Oval 5"/>
          <p:cNvSpPr/>
          <p:nvPr/>
        </p:nvSpPr>
        <p:spPr>
          <a:xfrm>
            <a:off x="6096000" y="1747652"/>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950853"/>
            <a:ext cx="1012769" cy="2184641"/>
          </a:xfrm>
          <a:prstGeom prst="triangle">
            <a:avLst>
              <a:gd name="adj" fmla="val 6247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8758721" y="1166842"/>
            <a:ext cx="3177270" cy="4524315"/>
          </a:xfrm>
          <a:prstGeom prst="rect">
            <a:avLst/>
          </a:prstGeom>
          <a:solidFill>
            <a:srgbClr val="004082"/>
          </a:solidFill>
        </p:spPr>
        <p:txBody>
          <a:bodyPr wrap="square" rtlCol="0">
            <a:spAutoFit/>
          </a:bodyPr>
          <a:lstStyle/>
          <a:p>
            <a:pPr algn="ctr"/>
            <a:r>
              <a:rPr lang="en-US" sz="2400" b="1" dirty="0">
                <a:solidFill>
                  <a:schemeClr val="bg1"/>
                </a:solidFill>
              </a:rPr>
              <a:t>Ball must be within the CSA and above GLE</a:t>
            </a:r>
          </a:p>
          <a:p>
            <a:pPr marL="380990" indent="-380990" algn="ctr">
              <a:buFontTx/>
              <a:buChar char="-"/>
            </a:pPr>
            <a:endParaRPr lang="en-US" sz="2400" b="1" dirty="0">
              <a:solidFill>
                <a:schemeClr val="bg1"/>
              </a:solidFill>
            </a:endParaRPr>
          </a:p>
          <a:p>
            <a:pPr algn="ctr"/>
            <a:r>
              <a:rPr lang="en-US" sz="2400" b="1" dirty="0">
                <a:solidFill>
                  <a:schemeClr val="bg1"/>
                </a:solidFill>
              </a:rPr>
              <a:t>Action must be initiated by the defender, not if they are drawn into path by attacker</a:t>
            </a:r>
          </a:p>
          <a:p>
            <a:pPr marL="380990" indent="-380990" algn="ctr">
              <a:buFontTx/>
              <a:buChar char="-"/>
            </a:pPr>
            <a:endParaRPr lang="en-US" sz="2400" b="1" dirty="0">
              <a:solidFill>
                <a:schemeClr val="bg1"/>
              </a:solidFill>
            </a:endParaRPr>
          </a:p>
          <a:p>
            <a:pPr algn="ctr"/>
            <a:r>
              <a:rPr lang="en-US" sz="2400" b="1" dirty="0">
                <a:solidFill>
                  <a:schemeClr val="bg1"/>
                </a:solidFill>
              </a:rPr>
              <a:t>Defender must not be marking within a </a:t>
            </a:r>
            <a:r>
              <a:rPr lang="en-US" sz="2400" b="1" u="sng" dirty="0">
                <a:solidFill>
                  <a:schemeClr val="bg1"/>
                </a:solidFill>
              </a:rPr>
              <a:t>stick’s length</a:t>
            </a:r>
          </a:p>
        </p:txBody>
      </p:sp>
      <p:sp>
        <p:nvSpPr>
          <p:cNvPr id="12" name="Oval 11">
            <a:extLst>
              <a:ext uri="{FF2B5EF4-FFF2-40B4-BE49-F238E27FC236}">
                <a16:creationId xmlns:a16="http://schemas.microsoft.com/office/drawing/2014/main" id="{25DD2D45-F6A4-C649-8FFE-F8A3CBEA650C}"/>
              </a:ext>
            </a:extLst>
          </p:cNvPr>
          <p:cNvSpPr/>
          <p:nvPr/>
        </p:nvSpPr>
        <p:spPr>
          <a:xfrm>
            <a:off x="5888907" y="2979635"/>
            <a:ext cx="580307" cy="628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t>D2</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3988526"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Tree>
    <p:custDataLst>
      <p:tags r:id="rId1"/>
    </p:custDataLst>
    <p:extLst>
      <p:ext uri="{BB962C8B-B14F-4D97-AF65-F5344CB8AC3E}">
        <p14:creationId xmlns:p14="http://schemas.microsoft.com/office/powerpoint/2010/main" val="20332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20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0.70"/>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childTnLst>
                          </p:cTn>
                        </p:par>
                        <p:par>
                          <p:cTn id="16" fill="hold">
                            <p:stCondLst>
                              <p:cond delay="4000"/>
                            </p:stCondLst>
                            <p:childTnLst>
                              <p:par>
                                <p:cTn id="17" presetID="42" presetClass="entr" presetSubtype="0" fill="hold" grpId="0" nodeType="after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97600" y="1600201"/>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096000" y="1747652"/>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950853"/>
            <a:ext cx="1012769" cy="2184641"/>
          </a:xfrm>
          <a:prstGeom prst="triangle">
            <a:avLst>
              <a:gd name="adj" fmla="val 6247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2" name="TextBox 1">
            <a:extLst>
              <a:ext uri="{FF2B5EF4-FFF2-40B4-BE49-F238E27FC236}">
                <a16:creationId xmlns:a16="http://schemas.microsoft.com/office/drawing/2014/main" id="{12FE2E20-8C28-520F-57B2-1D78D97CB3DB}"/>
              </a:ext>
            </a:extLst>
          </p:cNvPr>
          <p:cNvSpPr txBox="1"/>
          <p:nvPr/>
        </p:nvSpPr>
        <p:spPr>
          <a:xfrm>
            <a:off x="6334546" y="1950856"/>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3" name="TextBox 2">
            <a:extLst>
              <a:ext uri="{FF2B5EF4-FFF2-40B4-BE49-F238E27FC236}">
                <a16:creationId xmlns:a16="http://schemas.microsoft.com/office/drawing/2014/main" id="{EC3FF41A-FCA5-027F-646C-AB6BCB20C1E2}"/>
              </a:ext>
            </a:extLst>
          </p:cNvPr>
          <p:cNvSpPr txBox="1"/>
          <p:nvPr/>
        </p:nvSpPr>
        <p:spPr>
          <a:xfrm>
            <a:off x="5888907" y="2010899"/>
            <a:ext cx="580307" cy="461665"/>
          </a:xfrm>
          <a:prstGeom prst="rect">
            <a:avLst/>
          </a:prstGeom>
          <a:noFill/>
        </p:spPr>
        <p:txBody>
          <a:bodyPr wrap="square" rtlCol="0">
            <a:spAutoFit/>
          </a:bodyPr>
          <a:lstStyle/>
          <a:p>
            <a:pPr algn="ctr"/>
            <a:r>
              <a:rPr lang="en-US" sz="2400" dirty="0">
                <a:solidFill>
                  <a:srgbClr val="0070C0"/>
                </a:solidFill>
              </a:rPr>
              <a:t>D3</a:t>
            </a:r>
          </a:p>
        </p:txBody>
      </p:sp>
    </p:spTree>
    <p:custDataLst>
      <p:tags r:id="rId1"/>
    </p:custDataLst>
    <p:extLst>
      <p:ext uri="{BB962C8B-B14F-4D97-AF65-F5344CB8AC3E}">
        <p14:creationId xmlns:p14="http://schemas.microsoft.com/office/powerpoint/2010/main" val="3036528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97600" y="1600201"/>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096000" y="1747652"/>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950853"/>
            <a:ext cx="1012769" cy="2184641"/>
          </a:xfrm>
          <a:prstGeom prst="triangle">
            <a:avLst>
              <a:gd name="adj" fmla="val 6247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2" name="TextBox 1">
            <a:extLst>
              <a:ext uri="{FF2B5EF4-FFF2-40B4-BE49-F238E27FC236}">
                <a16:creationId xmlns:a16="http://schemas.microsoft.com/office/drawing/2014/main" id="{12FE2E20-8C28-520F-57B2-1D78D97CB3DB}"/>
              </a:ext>
            </a:extLst>
          </p:cNvPr>
          <p:cNvSpPr txBox="1"/>
          <p:nvPr/>
        </p:nvSpPr>
        <p:spPr>
          <a:xfrm>
            <a:off x="6334546" y="1950856"/>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515693" y="3137703"/>
            <a:ext cx="580307" cy="461665"/>
          </a:xfrm>
          <a:prstGeom prst="rect">
            <a:avLst/>
          </a:prstGeom>
          <a:noFill/>
        </p:spPr>
        <p:txBody>
          <a:bodyPr wrap="square" rtlCol="0">
            <a:spAutoFit/>
          </a:bodyPr>
          <a:lstStyle/>
          <a:p>
            <a:pPr algn="ctr"/>
            <a:r>
              <a:rPr lang="en-US" sz="2400" dirty="0">
                <a:solidFill>
                  <a:srgbClr val="FF0000"/>
                </a:solidFill>
              </a:rPr>
              <a:t>A2</a:t>
            </a:r>
          </a:p>
        </p:txBody>
      </p:sp>
    </p:spTree>
    <p:custDataLst>
      <p:tags r:id="rId1"/>
    </p:custDataLst>
    <p:extLst>
      <p:ext uri="{BB962C8B-B14F-4D97-AF65-F5344CB8AC3E}">
        <p14:creationId xmlns:p14="http://schemas.microsoft.com/office/powerpoint/2010/main" val="3952222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692AC2-709B-544E-B70B-5D1B0D71C231}"/>
              </a:ext>
            </a:extLst>
          </p:cNvPr>
          <p:cNvSpPr txBox="1"/>
          <p:nvPr/>
        </p:nvSpPr>
        <p:spPr>
          <a:xfrm>
            <a:off x="492369" y="90260"/>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Major Fouls By Defense</a:t>
            </a:r>
          </a:p>
        </p:txBody>
      </p:sp>
      <p:sp>
        <p:nvSpPr>
          <p:cNvPr id="2" name="Rectangle 1">
            <a:extLst>
              <a:ext uri="{FF2B5EF4-FFF2-40B4-BE49-F238E27FC236}">
                <a16:creationId xmlns:a16="http://schemas.microsoft.com/office/drawing/2014/main" id="{4D3D89AC-8F31-8B1C-5317-B352BB1856F9}"/>
              </a:ext>
            </a:extLst>
          </p:cNvPr>
          <p:cNvSpPr/>
          <p:nvPr/>
        </p:nvSpPr>
        <p:spPr>
          <a:xfrm>
            <a:off x="256395" y="1042975"/>
            <a:ext cx="3628104" cy="13273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Block</a:t>
            </a:r>
          </a:p>
        </p:txBody>
      </p:sp>
      <p:sp>
        <p:nvSpPr>
          <p:cNvPr id="3" name="Rectangle 2">
            <a:extLst>
              <a:ext uri="{FF2B5EF4-FFF2-40B4-BE49-F238E27FC236}">
                <a16:creationId xmlns:a16="http://schemas.microsoft.com/office/drawing/2014/main" id="{7F986CEE-DCFE-9D4B-7363-6ECEBED16598}"/>
              </a:ext>
            </a:extLst>
          </p:cNvPr>
          <p:cNvSpPr/>
          <p:nvPr/>
        </p:nvSpPr>
        <p:spPr>
          <a:xfrm>
            <a:off x="2070447" y="2070447"/>
            <a:ext cx="3628104" cy="132735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Holding</a:t>
            </a:r>
          </a:p>
        </p:txBody>
      </p:sp>
      <p:sp>
        <p:nvSpPr>
          <p:cNvPr id="5" name="Rectangle 4">
            <a:extLst>
              <a:ext uri="{FF2B5EF4-FFF2-40B4-BE49-F238E27FC236}">
                <a16:creationId xmlns:a16="http://schemas.microsoft.com/office/drawing/2014/main" id="{3E623095-BA82-2E59-B732-0AC2A28512FE}"/>
              </a:ext>
            </a:extLst>
          </p:cNvPr>
          <p:cNvSpPr/>
          <p:nvPr/>
        </p:nvSpPr>
        <p:spPr>
          <a:xfrm>
            <a:off x="4281948" y="3111915"/>
            <a:ext cx="3628104" cy="132735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Dangerous Contact</a:t>
            </a:r>
          </a:p>
        </p:txBody>
      </p:sp>
      <p:sp>
        <p:nvSpPr>
          <p:cNvPr id="7" name="Rectangle 6">
            <a:extLst>
              <a:ext uri="{FF2B5EF4-FFF2-40B4-BE49-F238E27FC236}">
                <a16:creationId xmlns:a16="http://schemas.microsoft.com/office/drawing/2014/main" id="{167C8F20-D6E2-4678-F6D5-1A39DCF79113}"/>
              </a:ext>
            </a:extLst>
          </p:cNvPr>
          <p:cNvSpPr/>
          <p:nvPr/>
        </p:nvSpPr>
        <p:spPr>
          <a:xfrm>
            <a:off x="6839848" y="4187900"/>
            <a:ext cx="3628104" cy="13273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Repeated Fouls</a:t>
            </a:r>
          </a:p>
        </p:txBody>
      </p:sp>
      <p:sp>
        <p:nvSpPr>
          <p:cNvPr id="8" name="Rectangle 7">
            <a:extLst>
              <a:ext uri="{FF2B5EF4-FFF2-40B4-BE49-F238E27FC236}">
                <a16:creationId xmlns:a16="http://schemas.microsoft.com/office/drawing/2014/main" id="{746DBBDE-DC0F-1916-1263-DEF92E7F7CA3}"/>
              </a:ext>
            </a:extLst>
          </p:cNvPr>
          <p:cNvSpPr/>
          <p:nvPr/>
        </p:nvSpPr>
        <p:spPr>
          <a:xfrm>
            <a:off x="8234517" y="5264533"/>
            <a:ext cx="3628104" cy="13273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Misconduct/Carding</a:t>
            </a:r>
          </a:p>
        </p:txBody>
      </p:sp>
    </p:spTree>
    <p:custDataLst>
      <p:tags r:id="rId1"/>
    </p:custDataLst>
    <p:extLst>
      <p:ext uri="{BB962C8B-B14F-4D97-AF65-F5344CB8AC3E}">
        <p14:creationId xmlns:p14="http://schemas.microsoft.com/office/powerpoint/2010/main" val="2120697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9486" y="1324198"/>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541580" y="1417671"/>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620871"/>
            <a:ext cx="1012769" cy="2514623"/>
          </a:xfrm>
          <a:prstGeom prst="triangle">
            <a:avLst>
              <a:gd name="adj" fmla="val 10000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2" name="TextBox 1">
            <a:extLst>
              <a:ext uri="{FF2B5EF4-FFF2-40B4-BE49-F238E27FC236}">
                <a16:creationId xmlns:a16="http://schemas.microsoft.com/office/drawing/2014/main" id="{12FE2E20-8C28-520F-57B2-1D78D97CB3DB}"/>
              </a:ext>
            </a:extLst>
          </p:cNvPr>
          <p:cNvSpPr txBox="1"/>
          <p:nvPr/>
        </p:nvSpPr>
        <p:spPr>
          <a:xfrm>
            <a:off x="6937392" y="1950853"/>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327139" y="2878182"/>
            <a:ext cx="580307" cy="461665"/>
          </a:xfrm>
          <a:prstGeom prst="rect">
            <a:avLst/>
          </a:prstGeom>
          <a:noFill/>
        </p:spPr>
        <p:txBody>
          <a:bodyPr wrap="square" rtlCol="0">
            <a:spAutoFit/>
          </a:bodyPr>
          <a:lstStyle/>
          <a:p>
            <a:pPr algn="ctr"/>
            <a:r>
              <a:rPr lang="en-US" sz="2400" dirty="0">
                <a:solidFill>
                  <a:srgbClr val="FF0000"/>
                </a:solidFill>
              </a:rPr>
              <a:t>A2</a:t>
            </a:r>
          </a:p>
        </p:txBody>
      </p:sp>
    </p:spTree>
    <p:custDataLst>
      <p:tags r:id="rId1"/>
    </p:custDataLst>
    <p:extLst>
      <p:ext uri="{BB962C8B-B14F-4D97-AF65-F5344CB8AC3E}">
        <p14:creationId xmlns:p14="http://schemas.microsoft.com/office/powerpoint/2010/main" val="398452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ock&#10;&#10;Description automatically generated">
            <a:extLst>
              <a:ext uri="{FF2B5EF4-FFF2-40B4-BE49-F238E27FC236}">
                <a16:creationId xmlns:a16="http://schemas.microsoft.com/office/drawing/2014/main" id="{F14A7C0D-F5BB-02E5-FE2A-D4F090AFB702}"/>
              </a:ext>
            </a:extLst>
          </p:cNvPr>
          <p:cNvPicPr>
            <a:picLocks noChangeAspect="1"/>
          </p:cNvPicPr>
          <p:nvPr/>
        </p:nvPicPr>
        <p:blipFill>
          <a:blip r:embed="rId3"/>
          <a:stretch>
            <a:fillRect/>
          </a:stretch>
        </p:blipFill>
        <p:spPr>
          <a:xfrm>
            <a:off x="1532818" y="1070476"/>
            <a:ext cx="8923166" cy="4923675"/>
          </a:xfrm>
          <a:prstGeom prst="rect">
            <a:avLst/>
          </a:prstGeom>
        </p:spPr>
      </p:pic>
      <p:sp>
        <p:nvSpPr>
          <p:cNvPr id="6" name="TextBox 5">
            <a:extLst>
              <a:ext uri="{FF2B5EF4-FFF2-40B4-BE49-F238E27FC236}">
                <a16:creationId xmlns:a16="http://schemas.microsoft.com/office/drawing/2014/main" id="{6EC2FE61-D53E-CD60-5A5C-1A9B4AE2A3A3}"/>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Seeing the Layers</a:t>
            </a:r>
          </a:p>
        </p:txBody>
      </p:sp>
      <p:sp>
        <p:nvSpPr>
          <p:cNvPr id="7" name="Rectangle 6">
            <a:extLst>
              <a:ext uri="{FF2B5EF4-FFF2-40B4-BE49-F238E27FC236}">
                <a16:creationId xmlns:a16="http://schemas.microsoft.com/office/drawing/2014/main" id="{9577A04C-03F6-77C0-E1F2-76F35707B899}"/>
              </a:ext>
            </a:extLst>
          </p:cNvPr>
          <p:cNvSpPr/>
          <p:nvPr/>
        </p:nvSpPr>
        <p:spPr>
          <a:xfrm>
            <a:off x="4781550" y="4572000"/>
            <a:ext cx="552450" cy="704850"/>
          </a:xfrm>
          <a:prstGeom prst="rect">
            <a:avLst/>
          </a:prstGeom>
          <a:solidFill>
            <a:srgbClr val="00B0F0">
              <a:alpha val="57000"/>
            </a:srgbClr>
          </a:solidFill>
          <a:scene3d>
            <a:camera prst="isometricOffAxis1Righ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t>2</a:t>
            </a:r>
          </a:p>
        </p:txBody>
      </p:sp>
      <p:sp>
        <p:nvSpPr>
          <p:cNvPr id="8" name="Rectangle 7">
            <a:extLst>
              <a:ext uri="{FF2B5EF4-FFF2-40B4-BE49-F238E27FC236}">
                <a16:creationId xmlns:a16="http://schemas.microsoft.com/office/drawing/2014/main" id="{D7F16439-F5FC-B6C3-83CB-D13DF31CC215}"/>
              </a:ext>
            </a:extLst>
          </p:cNvPr>
          <p:cNvSpPr/>
          <p:nvPr/>
        </p:nvSpPr>
        <p:spPr>
          <a:xfrm>
            <a:off x="3180081" y="4572000"/>
            <a:ext cx="552450" cy="704850"/>
          </a:xfrm>
          <a:prstGeom prst="rect">
            <a:avLst/>
          </a:prstGeom>
          <a:solidFill>
            <a:srgbClr val="00B0F0">
              <a:alpha val="57000"/>
            </a:srgbClr>
          </a:solidFill>
          <a:scene3d>
            <a:camera prst="isometricOffAxis1Righ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t>3</a:t>
            </a:r>
          </a:p>
        </p:txBody>
      </p:sp>
    </p:spTree>
    <p:extLst>
      <p:ext uri="{BB962C8B-B14F-4D97-AF65-F5344CB8AC3E}">
        <p14:creationId xmlns:p14="http://schemas.microsoft.com/office/powerpoint/2010/main" val="1305592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9486" y="1324198"/>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541580" y="1417671"/>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620871"/>
            <a:ext cx="1012769" cy="2514623"/>
          </a:xfrm>
          <a:prstGeom prst="triangle">
            <a:avLst>
              <a:gd name="adj" fmla="val 10000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824629" y="3198167"/>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0" y="148969"/>
            <a:ext cx="98450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Exemption From Shooting Space Foul</a:t>
            </a:r>
          </a:p>
        </p:txBody>
      </p:sp>
      <p:sp>
        <p:nvSpPr>
          <p:cNvPr id="2" name="TextBox 1">
            <a:extLst>
              <a:ext uri="{FF2B5EF4-FFF2-40B4-BE49-F238E27FC236}">
                <a16:creationId xmlns:a16="http://schemas.microsoft.com/office/drawing/2014/main" id="{12FE2E20-8C28-520F-57B2-1D78D97CB3DB}"/>
              </a:ext>
            </a:extLst>
          </p:cNvPr>
          <p:cNvSpPr txBox="1"/>
          <p:nvPr/>
        </p:nvSpPr>
        <p:spPr>
          <a:xfrm>
            <a:off x="6937392" y="1950853"/>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961273" y="2878182"/>
            <a:ext cx="580307" cy="461665"/>
          </a:xfrm>
          <a:prstGeom prst="rect">
            <a:avLst/>
          </a:prstGeom>
          <a:noFill/>
        </p:spPr>
        <p:txBody>
          <a:bodyPr wrap="square" rtlCol="0">
            <a:spAutoFit/>
          </a:bodyPr>
          <a:lstStyle/>
          <a:p>
            <a:pPr algn="ctr"/>
            <a:r>
              <a:rPr lang="en-US" sz="2400" dirty="0">
                <a:solidFill>
                  <a:srgbClr val="FF0000"/>
                </a:solidFill>
              </a:rPr>
              <a:t>A2</a:t>
            </a:r>
          </a:p>
        </p:txBody>
      </p:sp>
      <p:sp>
        <p:nvSpPr>
          <p:cNvPr id="3" name="TextBox 2">
            <a:extLst>
              <a:ext uri="{FF2B5EF4-FFF2-40B4-BE49-F238E27FC236}">
                <a16:creationId xmlns:a16="http://schemas.microsoft.com/office/drawing/2014/main" id="{F3F57A2A-978D-F672-28BA-E5B8CBBF932B}"/>
              </a:ext>
            </a:extLst>
          </p:cNvPr>
          <p:cNvSpPr txBox="1"/>
          <p:nvPr/>
        </p:nvSpPr>
        <p:spPr>
          <a:xfrm>
            <a:off x="1687828" y="5999121"/>
            <a:ext cx="8816341" cy="523220"/>
          </a:xfrm>
          <a:prstGeom prst="rect">
            <a:avLst/>
          </a:prstGeom>
          <a:noFill/>
        </p:spPr>
        <p:txBody>
          <a:bodyPr wrap="square" rtlCol="0">
            <a:spAutoFit/>
          </a:bodyPr>
          <a:lstStyle/>
          <a:p>
            <a:pPr algn="ctr"/>
            <a:r>
              <a:rPr lang="en-US" sz="2800" dirty="0"/>
              <a:t>Exempt from Shooting Space – NOT Three Seconds!</a:t>
            </a:r>
          </a:p>
        </p:txBody>
      </p:sp>
      <p:sp>
        <p:nvSpPr>
          <p:cNvPr id="8" name="TextBox 7">
            <a:extLst>
              <a:ext uri="{FF2B5EF4-FFF2-40B4-BE49-F238E27FC236}">
                <a16:creationId xmlns:a16="http://schemas.microsoft.com/office/drawing/2014/main" id="{5EBBE87D-F2A8-993C-DF41-AE63232AE86C}"/>
              </a:ext>
            </a:extLst>
          </p:cNvPr>
          <p:cNvSpPr txBox="1"/>
          <p:nvPr/>
        </p:nvSpPr>
        <p:spPr>
          <a:xfrm>
            <a:off x="6183105" y="3269007"/>
            <a:ext cx="580307" cy="461665"/>
          </a:xfrm>
          <a:prstGeom prst="rect">
            <a:avLst/>
          </a:prstGeom>
          <a:noFill/>
        </p:spPr>
        <p:txBody>
          <a:bodyPr wrap="square" rtlCol="0">
            <a:spAutoFit/>
          </a:bodyPr>
          <a:lstStyle/>
          <a:p>
            <a:pPr algn="ctr"/>
            <a:r>
              <a:rPr lang="en-US" sz="2400" dirty="0">
                <a:solidFill>
                  <a:srgbClr val="0070C0"/>
                </a:solidFill>
              </a:rPr>
              <a:t>D3</a:t>
            </a:r>
          </a:p>
        </p:txBody>
      </p:sp>
      <p:sp>
        <p:nvSpPr>
          <p:cNvPr id="9" name="TextBox 8">
            <a:extLst>
              <a:ext uri="{FF2B5EF4-FFF2-40B4-BE49-F238E27FC236}">
                <a16:creationId xmlns:a16="http://schemas.microsoft.com/office/drawing/2014/main" id="{72E2C549-DA7A-CAA9-7E51-F87C79A43D3C}"/>
              </a:ext>
            </a:extLst>
          </p:cNvPr>
          <p:cNvSpPr txBox="1"/>
          <p:nvPr/>
        </p:nvSpPr>
        <p:spPr>
          <a:xfrm>
            <a:off x="928689" y="2158409"/>
            <a:ext cx="3429000" cy="1384995"/>
          </a:xfrm>
          <a:prstGeom prst="rect">
            <a:avLst/>
          </a:prstGeom>
          <a:solidFill>
            <a:srgbClr val="004082"/>
          </a:solidFill>
        </p:spPr>
        <p:txBody>
          <a:bodyPr wrap="square" rtlCol="0">
            <a:spAutoFit/>
          </a:bodyPr>
          <a:lstStyle/>
          <a:p>
            <a:pPr algn="ctr"/>
            <a:r>
              <a:rPr lang="en-US" sz="2800" dirty="0">
                <a:solidFill>
                  <a:schemeClr val="bg1"/>
                </a:solidFill>
              </a:rPr>
              <a:t>Defenders are Double Teaming and within a stick’s length</a:t>
            </a:r>
          </a:p>
        </p:txBody>
      </p:sp>
    </p:spTree>
    <p:custDataLst>
      <p:tags r:id="rId1"/>
    </p:custDataLst>
    <p:extLst>
      <p:ext uri="{BB962C8B-B14F-4D97-AF65-F5344CB8AC3E}">
        <p14:creationId xmlns:p14="http://schemas.microsoft.com/office/powerpoint/2010/main" val="41061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816235"/>
            <a:ext cx="9448800" cy="3477875"/>
          </a:xfrm>
          <a:prstGeom prst="rect">
            <a:avLst/>
          </a:prstGeom>
          <a:solidFill>
            <a:schemeClr val="accent1">
              <a:lumMod val="20000"/>
              <a:lumOff val="80000"/>
            </a:schemeClr>
          </a:solidFill>
        </p:spPr>
        <p:txBody>
          <a:bodyPr wrap="square" rtlCol="0">
            <a:spAutoFit/>
          </a:bodyPr>
          <a:lstStyle/>
          <a:p>
            <a:pPr marL="380990" indent="-380990">
              <a:buFont typeface="Arial" panose="020B0604020202020204" pitchFamily="34" charset="0"/>
              <a:buChar char="•"/>
            </a:pPr>
            <a:r>
              <a:rPr lang="en-US" sz="2800" dirty="0"/>
              <a:t>If the goalie commits the foul, they must go behind. If it is a </a:t>
            </a:r>
            <a:r>
              <a:rPr lang="en-US" sz="2800" dirty="0" err="1"/>
              <a:t>cardable</a:t>
            </a:r>
            <a:r>
              <a:rPr lang="en-US" sz="2800" dirty="0"/>
              <a:t> foul, the new (substitute) goalie must go behind (empty net.)</a:t>
            </a:r>
          </a:p>
          <a:p>
            <a:pPr marL="380990" indent="-380990">
              <a:buFont typeface="Arial" panose="020B0604020202020204" pitchFamily="34" charset="0"/>
              <a:buChar char="•"/>
            </a:pPr>
            <a:endParaRPr lang="en-US" sz="2800" dirty="0"/>
          </a:p>
          <a:p>
            <a:pPr marL="380990" indent="-380990">
              <a:buFont typeface="Arial" panose="020B0604020202020204" pitchFamily="34" charset="0"/>
              <a:buChar char="•"/>
            </a:pPr>
            <a:r>
              <a:rPr lang="en-US" sz="2800" dirty="0"/>
              <a:t>If the goalie is out of the goal circle and does not commit the foul, they may go back in the goal circle before the free position is restarted.</a:t>
            </a:r>
          </a:p>
          <a:p>
            <a:endParaRPr lang="en-US" sz="2400" dirty="0"/>
          </a:p>
        </p:txBody>
      </p:sp>
      <p:sp>
        <p:nvSpPr>
          <p:cNvPr id="3" name="TextBox 2">
            <a:extLst>
              <a:ext uri="{FF2B5EF4-FFF2-40B4-BE49-F238E27FC236}">
                <a16:creationId xmlns:a16="http://schemas.microsoft.com/office/drawing/2014/main" id="{EE5AE0FA-82B8-4F80-E676-C60EB5F03EB1}"/>
              </a:ext>
            </a:extLst>
          </p:cNvPr>
          <p:cNvSpPr txBox="1"/>
          <p:nvPr/>
        </p:nvSpPr>
        <p:spPr>
          <a:xfrm>
            <a:off x="290810" y="292900"/>
            <a:ext cx="98450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Major Fouls in </a:t>
            </a:r>
            <a:r>
              <a:rPr lang="en-US" sz="5500" b="1" i="0" spc="600">
                <a:solidFill>
                  <a:srgbClr val="00205B"/>
                </a:solidFill>
                <a:latin typeface="Alt Gothic Comp ATF" panose="020B0608040502040204" pitchFamily="34" charset="77"/>
              </a:rPr>
              <a:t>the CSA and </a:t>
            </a:r>
            <a:r>
              <a:rPr lang="en-US" sz="5500" b="1" i="0" spc="600" dirty="0">
                <a:solidFill>
                  <a:srgbClr val="00205B"/>
                </a:solidFill>
                <a:latin typeface="Alt Gothic Comp ATF" panose="020B0608040502040204" pitchFamily="34" charset="77"/>
              </a:rPr>
              <a:t>the Goalie</a:t>
            </a:r>
          </a:p>
        </p:txBody>
      </p:sp>
    </p:spTree>
    <p:custDataLst>
      <p:tags r:id="rId1"/>
    </p:custDataLst>
    <p:extLst>
      <p:ext uri="{BB962C8B-B14F-4D97-AF65-F5344CB8AC3E}">
        <p14:creationId xmlns:p14="http://schemas.microsoft.com/office/powerpoint/2010/main" val="2004703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692AC2-709B-544E-B70B-5D1B0D71C231}"/>
              </a:ext>
            </a:extLst>
          </p:cNvPr>
          <p:cNvSpPr txBox="1"/>
          <p:nvPr/>
        </p:nvSpPr>
        <p:spPr>
          <a:xfrm>
            <a:off x="492369" y="90260"/>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Major Fouls By Offense</a:t>
            </a:r>
          </a:p>
        </p:txBody>
      </p:sp>
      <p:sp>
        <p:nvSpPr>
          <p:cNvPr id="2" name="Rectangle 1">
            <a:extLst>
              <a:ext uri="{FF2B5EF4-FFF2-40B4-BE49-F238E27FC236}">
                <a16:creationId xmlns:a16="http://schemas.microsoft.com/office/drawing/2014/main" id="{4D3D89AC-8F31-8B1C-5317-B352BB1856F9}"/>
              </a:ext>
            </a:extLst>
          </p:cNvPr>
          <p:cNvSpPr/>
          <p:nvPr/>
        </p:nvSpPr>
        <p:spPr>
          <a:xfrm>
            <a:off x="256395" y="1042975"/>
            <a:ext cx="3628104" cy="13273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Dangerous Propel</a:t>
            </a:r>
          </a:p>
        </p:txBody>
      </p:sp>
      <p:sp>
        <p:nvSpPr>
          <p:cNvPr id="3" name="Rectangle 2">
            <a:extLst>
              <a:ext uri="{FF2B5EF4-FFF2-40B4-BE49-F238E27FC236}">
                <a16:creationId xmlns:a16="http://schemas.microsoft.com/office/drawing/2014/main" id="{7F986CEE-DCFE-9D4B-7363-6ECEBED16598}"/>
              </a:ext>
            </a:extLst>
          </p:cNvPr>
          <p:cNvSpPr/>
          <p:nvPr/>
        </p:nvSpPr>
        <p:spPr>
          <a:xfrm>
            <a:off x="2969607" y="2267149"/>
            <a:ext cx="3628104" cy="132735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Holding</a:t>
            </a:r>
          </a:p>
        </p:txBody>
      </p:sp>
      <p:sp>
        <p:nvSpPr>
          <p:cNvPr id="5" name="Rectangle 4">
            <a:extLst>
              <a:ext uri="{FF2B5EF4-FFF2-40B4-BE49-F238E27FC236}">
                <a16:creationId xmlns:a16="http://schemas.microsoft.com/office/drawing/2014/main" id="{3E623095-BA82-2E59-B732-0AC2A28512FE}"/>
              </a:ext>
            </a:extLst>
          </p:cNvPr>
          <p:cNvSpPr/>
          <p:nvPr/>
        </p:nvSpPr>
        <p:spPr>
          <a:xfrm>
            <a:off x="5395679" y="3397802"/>
            <a:ext cx="3628104" cy="132735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Illegal Pick</a:t>
            </a:r>
          </a:p>
        </p:txBody>
      </p:sp>
      <p:sp>
        <p:nvSpPr>
          <p:cNvPr id="7" name="Rectangle 6">
            <a:extLst>
              <a:ext uri="{FF2B5EF4-FFF2-40B4-BE49-F238E27FC236}">
                <a16:creationId xmlns:a16="http://schemas.microsoft.com/office/drawing/2014/main" id="{167C8F20-D6E2-4678-F6D5-1A39DCF79113}"/>
              </a:ext>
            </a:extLst>
          </p:cNvPr>
          <p:cNvSpPr/>
          <p:nvPr/>
        </p:nvSpPr>
        <p:spPr>
          <a:xfrm>
            <a:off x="7662808" y="4584140"/>
            <a:ext cx="3628104" cy="13273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Charge</a:t>
            </a:r>
          </a:p>
        </p:txBody>
      </p:sp>
    </p:spTree>
    <p:custDataLst>
      <p:tags r:id="rId1"/>
    </p:custDataLst>
    <p:extLst>
      <p:ext uri="{BB962C8B-B14F-4D97-AF65-F5344CB8AC3E}">
        <p14:creationId xmlns:p14="http://schemas.microsoft.com/office/powerpoint/2010/main" val="1447439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3FE9D6-AB24-7E48-A87E-C4EF058DA1A6}"/>
              </a:ext>
            </a:extLst>
          </p:cNvPr>
          <p:cNvSpPr txBox="1"/>
          <p:nvPr/>
        </p:nvSpPr>
        <p:spPr>
          <a:xfrm>
            <a:off x="930137" y="5627922"/>
            <a:ext cx="10331720" cy="954107"/>
          </a:xfrm>
          <a:prstGeom prst="rect">
            <a:avLst/>
          </a:prstGeom>
          <a:noFill/>
        </p:spPr>
        <p:txBody>
          <a:bodyPr wrap="square" rtlCol="0">
            <a:spAutoFit/>
          </a:bodyPr>
          <a:lstStyle/>
          <a:p>
            <a:pPr algn="ctr"/>
            <a:r>
              <a:rPr lang="en-US" sz="2800" dirty="0"/>
              <a:t>Propel the ball with the crosse in a dangerous or uncontrolled manner at any time.</a:t>
            </a:r>
          </a:p>
        </p:txBody>
      </p:sp>
      <p:sp>
        <p:nvSpPr>
          <p:cNvPr id="5" name="TextBox 4">
            <a:extLst>
              <a:ext uri="{FF2B5EF4-FFF2-40B4-BE49-F238E27FC236}">
                <a16:creationId xmlns:a16="http://schemas.microsoft.com/office/drawing/2014/main" id="{8642CC07-6138-0443-A5FB-8C359B0DB0C0}"/>
              </a:ext>
            </a:extLst>
          </p:cNvPr>
          <p:cNvSpPr txBox="1"/>
          <p:nvPr/>
        </p:nvSpPr>
        <p:spPr>
          <a:xfrm>
            <a:off x="305800" y="185667"/>
            <a:ext cx="6664625"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Dangerous Propel</a:t>
            </a:r>
          </a:p>
        </p:txBody>
      </p:sp>
      <p:pic>
        <p:nvPicPr>
          <p:cNvPr id="9" name="Picture 8" descr="A group of women playing tennis&#10;&#10;Description automatically generated">
            <a:extLst>
              <a:ext uri="{FF2B5EF4-FFF2-40B4-BE49-F238E27FC236}">
                <a16:creationId xmlns:a16="http://schemas.microsoft.com/office/drawing/2014/main" id="{466C4A77-3224-B14B-A8FA-9AAA162F9BBA}"/>
              </a:ext>
            </a:extLst>
          </p:cNvPr>
          <p:cNvPicPr>
            <a:picLocks noChangeAspect="1"/>
          </p:cNvPicPr>
          <p:nvPr/>
        </p:nvPicPr>
        <p:blipFill>
          <a:blip r:embed="rId4"/>
          <a:stretch>
            <a:fillRect/>
          </a:stretch>
        </p:blipFill>
        <p:spPr>
          <a:xfrm>
            <a:off x="3111580" y="1230078"/>
            <a:ext cx="5968835" cy="4187093"/>
          </a:xfrm>
          <a:prstGeom prst="rect">
            <a:avLst/>
          </a:prstGeom>
        </p:spPr>
      </p:pic>
      <p:sp>
        <p:nvSpPr>
          <p:cNvPr id="3" name="TextBox 2">
            <a:extLst>
              <a:ext uri="{FF2B5EF4-FFF2-40B4-BE49-F238E27FC236}">
                <a16:creationId xmlns:a16="http://schemas.microsoft.com/office/drawing/2014/main" id="{2DFC4FB0-C818-4045-A96F-2AD331517182}"/>
              </a:ext>
            </a:extLst>
          </p:cNvPr>
          <p:cNvSpPr txBox="1"/>
          <p:nvPr/>
        </p:nvSpPr>
        <p:spPr>
          <a:xfrm rot="1939851">
            <a:off x="7143863" y="1620146"/>
            <a:ext cx="4070165" cy="666786"/>
          </a:xfrm>
          <a:prstGeom prst="rect">
            <a:avLst/>
          </a:prstGeom>
          <a:solidFill>
            <a:srgbClr val="FFFF00"/>
          </a:solidFill>
        </p:spPr>
        <p:txBody>
          <a:bodyPr wrap="square" rtlCol="0">
            <a:spAutoFit/>
          </a:bodyPr>
          <a:lstStyle/>
          <a:p>
            <a:r>
              <a:rPr lang="en-US" sz="3733" dirty="0">
                <a:solidFill>
                  <a:srgbClr val="F31A3A"/>
                </a:solidFill>
              </a:rPr>
              <a:t> MANDATORY CARD  </a:t>
            </a:r>
          </a:p>
        </p:txBody>
      </p:sp>
    </p:spTree>
    <p:custDataLst>
      <p:tags r:id="rId1"/>
    </p:custDataLst>
    <p:extLst>
      <p:ext uri="{BB962C8B-B14F-4D97-AF65-F5344CB8AC3E}">
        <p14:creationId xmlns:p14="http://schemas.microsoft.com/office/powerpoint/2010/main" val="2911801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3FE9D6-AB24-7E48-A87E-C4EF058DA1A6}"/>
              </a:ext>
            </a:extLst>
          </p:cNvPr>
          <p:cNvSpPr txBox="1"/>
          <p:nvPr/>
        </p:nvSpPr>
        <p:spPr>
          <a:xfrm>
            <a:off x="305800" y="5473005"/>
            <a:ext cx="11580399" cy="954107"/>
          </a:xfrm>
          <a:prstGeom prst="rect">
            <a:avLst/>
          </a:prstGeom>
          <a:noFill/>
        </p:spPr>
        <p:txBody>
          <a:bodyPr wrap="square" rtlCol="0">
            <a:spAutoFit/>
          </a:bodyPr>
          <a:lstStyle/>
          <a:p>
            <a:pPr algn="ctr"/>
            <a:r>
              <a:rPr lang="en-US" sz="2800" dirty="0">
                <a:latin typeface="Helvetica" pitchFamily="2" charset="0"/>
              </a:rPr>
              <a:t>D</a:t>
            </a:r>
            <a:r>
              <a:rPr lang="en-US" sz="2800" dirty="0">
                <a:effectLst/>
                <a:latin typeface="Helvetica" pitchFamily="2" charset="0"/>
              </a:rPr>
              <a:t>etaining, restraining, tagging or pressing/pushing against the opponent’s body, clothing or crosse with an arm, leg, body or crosse </a:t>
            </a:r>
            <a:endParaRPr lang="en-US" sz="2800" dirty="0"/>
          </a:p>
        </p:txBody>
      </p:sp>
      <p:sp>
        <p:nvSpPr>
          <p:cNvPr id="5" name="TextBox 4">
            <a:extLst>
              <a:ext uri="{FF2B5EF4-FFF2-40B4-BE49-F238E27FC236}">
                <a16:creationId xmlns:a16="http://schemas.microsoft.com/office/drawing/2014/main" id="{8642CC07-6138-0443-A5FB-8C359B0DB0C0}"/>
              </a:ext>
            </a:extLst>
          </p:cNvPr>
          <p:cNvSpPr txBox="1"/>
          <p:nvPr/>
        </p:nvSpPr>
        <p:spPr>
          <a:xfrm>
            <a:off x="305800" y="185667"/>
            <a:ext cx="6664625"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Holding</a:t>
            </a:r>
          </a:p>
        </p:txBody>
      </p:sp>
      <p:pic>
        <p:nvPicPr>
          <p:cNvPr id="4" name="Picture 3" descr="A picture containing person, player, outdoor, sport&#10;&#10;Description automatically generated">
            <a:extLst>
              <a:ext uri="{FF2B5EF4-FFF2-40B4-BE49-F238E27FC236}">
                <a16:creationId xmlns:a16="http://schemas.microsoft.com/office/drawing/2014/main" id="{6A1CEF8A-E05E-7D7A-6671-5A374C45FFC3}"/>
              </a:ext>
            </a:extLst>
          </p:cNvPr>
          <p:cNvPicPr>
            <a:picLocks noChangeAspect="1"/>
          </p:cNvPicPr>
          <p:nvPr/>
        </p:nvPicPr>
        <p:blipFill>
          <a:blip r:embed="rId4"/>
          <a:stretch>
            <a:fillRect/>
          </a:stretch>
        </p:blipFill>
        <p:spPr>
          <a:xfrm>
            <a:off x="2231905" y="1124386"/>
            <a:ext cx="7728185" cy="4038600"/>
          </a:xfrm>
          <a:prstGeom prst="rect">
            <a:avLst/>
          </a:prstGeom>
        </p:spPr>
      </p:pic>
    </p:spTree>
    <p:custDataLst>
      <p:tags r:id="rId1"/>
    </p:custDataLst>
    <p:extLst>
      <p:ext uri="{BB962C8B-B14F-4D97-AF65-F5344CB8AC3E}">
        <p14:creationId xmlns:p14="http://schemas.microsoft.com/office/powerpoint/2010/main" val="3154183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379466-5768-4843-B615-A9874A719C0D}"/>
              </a:ext>
            </a:extLst>
          </p:cNvPr>
          <p:cNvSpPr txBox="1"/>
          <p:nvPr/>
        </p:nvSpPr>
        <p:spPr>
          <a:xfrm>
            <a:off x="1475740" y="1751617"/>
            <a:ext cx="9240520" cy="4524315"/>
          </a:xfrm>
          <a:prstGeom prst="rect">
            <a:avLst/>
          </a:prstGeom>
          <a:solidFill>
            <a:schemeClr val="tx2">
              <a:lumMod val="20000"/>
              <a:lumOff val="80000"/>
            </a:schemeClr>
          </a:solidFill>
        </p:spPr>
        <p:txBody>
          <a:bodyPr wrap="square" rtlCol="0">
            <a:spAutoFit/>
          </a:bodyPr>
          <a:lstStyle/>
          <a:p>
            <a:pPr lvl="0" algn="ctr"/>
            <a:endParaRPr lang="en-US" sz="2400" dirty="0"/>
          </a:p>
          <a:p>
            <a:pPr lvl="0" algn="ctr"/>
            <a:r>
              <a:rPr lang="en-US" sz="3200" b="1" dirty="0"/>
              <a:t>Set a moving or stationary pick out of the </a:t>
            </a:r>
            <a:r>
              <a:rPr lang="en-US" sz="3200" b="1" u="sng" dirty="0"/>
              <a:t>visual field</a:t>
            </a:r>
            <a:r>
              <a:rPr lang="en-US" sz="3200" b="1" dirty="0"/>
              <a:t> of an opposing player which does not allow</a:t>
            </a:r>
          </a:p>
          <a:p>
            <a:pPr lvl="0" algn="ctr"/>
            <a:r>
              <a:rPr lang="en-US" sz="3200" b="1" dirty="0"/>
              <a:t> </a:t>
            </a:r>
            <a:r>
              <a:rPr lang="en-US" sz="3200" b="1" u="sng" dirty="0"/>
              <a:t>time or space</a:t>
            </a:r>
            <a:r>
              <a:rPr lang="en-US" sz="3200" b="1" dirty="0"/>
              <a:t> to stop or change direction and contact occurs.</a:t>
            </a:r>
          </a:p>
          <a:p>
            <a:pPr lvl="0" algn="ctr"/>
            <a:endParaRPr lang="en-US" sz="2400" dirty="0"/>
          </a:p>
          <a:p>
            <a:pPr algn="ctr"/>
            <a:r>
              <a:rPr lang="en-US" sz="3200" dirty="0"/>
              <a:t>View the video ‘Block, Illegal Pick’</a:t>
            </a:r>
          </a:p>
          <a:p>
            <a:pPr algn="ctr"/>
            <a:endParaRPr lang="en-US" sz="3200" dirty="0">
              <a:hlinkClick r:id="rId4">
                <a:extLst>
                  <a:ext uri="{A12FA001-AC4F-418D-AE19-62706E023703}">
                    <ahyp:hlinkClr xmlns:ahyp="http://schemas.microsoft.com/office/drawing/2018/hyperlinkcolor" val="tx"/>
                  </a:ext>
                </a:extLst>
              </a:hlinkClick>
            </a:endParaRPr>
          </a:p>
          <a:p>
            <a:pPr algn="ctr"/>
            <a:r>
              <a:rPr lang="en-US" sz="2400" dirty="0">
                <a:solidFill>
                  <a:srgbClr val="004082"/>
                </a:solidFill>
                <a:highlight>
                  <a:srgbClr val="FEBC11"/>
                </a:highlight>
                <a:hlinkClick r:id="rId4">
                  <a:extLst>
                    <a:ext uri="{A12FA001-AC4F-418D-AE19-62706E023703}">
                      <ahyp:hlinkClr xmlns:ahyp="http://schemas.microsoft.com/office/drawing/2018/hyperlinkcolor" val="tx"/>
                    </a:ext>
                  </a:extLst>
                </a:hlinkClick>
              </a:rPr>
              <a:t>https://youtu.be/oZgSBZK0NUo</a:t>
            </a:r>
            <a:endParaRPr lang="en-US" sz="2400" dirty="0">
              <a:solidFill>
                <a:srgbClr val="004082"/>
              </a:solidFill>
              <a:highlight>
                <a:srgbClr val="FEBC11"/>
              </a:highlight>
            </a:endParaRPr>
          </a:p>
          <a:p>
            <a:pPr lvl="0" algn="ctr"/>
            <a:endParaRPr lang="en-US" sz="2400" dirty="0"/>
          </a:p>
        </p:txBody>
      </p:sp>
      <p:sp>
        <p:nvSpPr>
          <p:cNvPr id="9" name="TextBox 8">
            <a:extLst>
              <a:ext uri="{FF2B5EF4-FFF2-40B4-BE49-F238E27FC236}">
                <a16:creationId xmlns:a16="http://schemas.microsoft.com/office/drawing/2014/main" id="{93339CBE-5C44-A941-8A21-FC1499405F74}"/>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Illegal Pick</a:t>
            </a:r>
          </a:p>
        </p:txBody>
      </p:sp>
    </p:spTree>
    <p:custDataLst>
      <p:tags r:id="rId1"/>
    </p:custDataLst>
    <p:extLst>
      <p:ext uri="{BB962C8B-B14F-4D97-AF65-F5344CB8AC3E}">
        <p14:creationId xmlns:p14="http://schemas.microsoft.com/office/powerpoint/2010/main" val="173088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6722.jpg"/>
          <p:cNvPicPr>
            <a:picLocks noGrp="1" noChangeAspect="1"/>
          </p:cNvPicPr>
          <p:nvPr>
            <p:ph idx="4294967295"/>
          </p:nvPr>
        </p:nvPicPr>
        <p:blipFill rotWithShape="1">
          <a:blip r:embed="rId4" cstate="email">
            <a:extLst>
              <a:ext uri="{28A0092B-C50C-407E-A947-70E740481C1C}">
                <a14:useLocalDpi xmlns:a14="http://schemas.microsoft.com/office/drawing/2010/main" val="0"/>
              </a:ext>
            </a:extLst>
          </a:blip>
          <a:srcRect l="22472" t="31560" r="28090" b="9903"/>
          <a:stretch/>
        </p:blipFill>
        <p:spPr>
          <a:xfrm>
            <a:off x="0" y="882650"/>
            <a:ext cx="3886200" cy="2738438"/>
          </a:xfrm>
        </p:spPr>
      </p:pic>
      <p:pic>
        <p:nvPicPr>
          <p:cNvPr id="9" name="Content Placeholder 3" descr="IMG_6724.jpg">
            <a:extLst>
              <a:ext uri="{FF2B5EF4-FFF2-40B4-BE49-F238E27FC236}">
                <a16:creationId xmlns:a16="http://schemas.microsoft.com/office/drawing/2014/main" id="{90259F85-C796-794F-8B40-98DFEB311A1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584" t="15453" r="12840" b="16516"/>
          <a:stretch/>
        </p:blipFill>
        <p:spPr>
          <a:xfrm>
            <a:off x="4660270" y="2523295"/>
            <a:ext cx="3465271" cy="2958157"/>
          </a:xfrm>
          <a:prstGeom prst="rect">
            <a:avLst/>
          </a:prstGeom>
        </p:spPr>
      </p:pic>
      <p:sp>
        <p:nvSpPr>
          <p:cNvPr id="10" name="TextBox 9">
            <a:extLst>
              <a:ext uri="{FF2B5EF4-FFF2-40B4-BE49-F238E27FC236}">
                <a16:creationId xmlns:a16="http://schemas.microsoft.com/office/drawing/2014/main" id="{2EA1ED83-CC62-8146-BA53-AEFAB0EB22FE}"/>
              </a:ext>
            </a:extLst>
          </p:cNvPr>
          <p:cNvSpPr txBox="1"/>
          <p:nvPr/>
        </p:nvSpPr>
        <p:spPr>
          <a:xfrm rot="10800000" flipV="1">
            <a:off x="5058246" y="1924353"/>
            <a:ext cx="2654929" cy="830997"/>
          </a:xfrm>
          <a:prstGeom prst="rect">
            <a:avLst/>
          </a:prstGeom>
          <a:solidFill>
            <a:srgbClr val="004082"/>
          </a:solidFill>
        </p:spPr>
        <p:txBody>
          <a:bodyPr wrap="square" rtlCol="0">
            <a:spAutoFit/>
          </a:bodyPr>
          <a:lstStyle/>
          <a:p>
            <a:pPr algn="ctr"/>
            <a:r>
              <a:rPr lang="en-US" sz="2400" b="1" dirty="0">
                <a:solidFill>
                  <a:schemeClr val="bg1"/>
                </a:solidFill>
              </a:rPr>
              <a:t>Defender maintained space</a:t>
            </a:r>
          </a:p>
        </p:txBody>
      </p:sp>
      <p:sp>
        <p:nvSpPr>
          <p:cNvPr id="11" name="TextBox 10">
            <a:extLst>
              <a:ext uri="{FF2B5EF4-FFF2-40B4-BE49-F238E27FC236}">
                <a16:creationId xmlns:a16="http://schemas.microsoft.com/office/drawing/2014/main" id="{BD2FAC3D-52A5-084A-AF0F-462F782F5816}"/>
              </a:ext>
            </a:extLst>
          </p:cNvPr>
          <p:cNvSpPr txBox="1"/>
          <p:nvPr/>
        </p:nvSpPr>
        <p:spPr>
          <a:xfrm>
            <a:off x="4943054" y="5081848"/>
            <a:ext cx="2944191" cy="830997"/>
          </a:xfrm>
          <a:prstGeom prst="rect">
            <a:avLst/>
          </a:prstGeom>
          <a:solidFill>
            <a:srgbClr val="FEBC11"/>
          </a:solidFill>
        </p:spPr>
        <p:txBody>
          <a:bodyPr wrap="square" rtlCol="0">
            <a:spAutoFit/>
          </a:bodyPr>
          <a:lstStyle/>
          <a:p>
            <a:pPr algn="ctr"/>
            <a:r>
              <a:rPr lang="en-US" sz="2400" b="1" dirty="0">
                <a:solidFill>
                  <a:srgbClr val="F31A3A"/>
                </a:solidFill>
              </a:rPr>
              <a:t>Offensive player went into her space</a:t>
            </a:r>
          </a:p>
        </p:txBody>
      </p:sp>
      <p:pic>
        <p:nvPicPr>
          <p:cNvPr id="12" name="Content Placeholder 4" descr="IMG_6726.jpg">
            <a:extLst>
              <a:ext uri="{FF2B5EF4-FFF2-40B4-BE49-F238E27FC236}">
                <a16:creationId xmlns:a16="http://schemas.microsoft.com/office/drawing/2014/main" id="{A51405C5-FC90-CE43-8B77-5299EBC43464}"/>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21271" r="19753" b="21271"/>
          <a:stretch/>
        </p:blipFill>
        <p:spPr>
          <a:xfrm>
            <a:off x="8607050" y="4002374"/>
            <a:ext cx="3232849" cy="2507789"/>
          </a:xfrm>
          <a:prstGeom prst="rect">
            <a:avLst/>
          </a:prstGeom>
        </p:spPr>
      </p:pic>
      <p:sp>
        <p:nvSpPr>
          <p:cNvPr id="13" name="TextBox 12">
            <a:extLst>
              <a:ext uri="{FF2B5EF4-FFF2-40B4-BE49-F238E27FC236}">
                <a16:creationId xmlns:a16="http://schemas.microsoft.com/office/drawing/2014/main" id="{6C2BB4DB-20F2-BF42-ADC8-24558EE4165A}"/>
              </a:ext>
            </a:extLst>
          </p:cNvPr>
          <p:cNvSpPr txBox="1"/>
          <p:nvPr/>
        </p:nvSpPr>
        <p:spPr>
          <a:xfrm rot="10800000" flipV="1">
            <a:off x="9582046" y="3390255"/>
            <a:ext cx="1710043" cy="461665"/>
          </a:xfrm>
          <a:prstGeom prst="rect">
            <a:avLst/>
          </a:prstGeom>
          <a:solidFill>
            <a:srgbClr val="F31A3A"/>
          </a:solidFill>
        </p:spPr>
        <p:txBody>
          <a:bodyPr wrap="square" rtlCol="0">
            <a:spAutoFit/>
          </a:bodyPr>
          <a:lstStyle/>
          <a:p>
            <a:pPr algn="ctr"/>
            <a:r>
              <a:rPr lang="en-US" sz="2400" b="1" dirty="0">
                <a:solidFill>
                  <a:schemeClr val="bg1"/>
                </a:solidFill>
              </a:rPr>
              <a:t>CHARGE!</a:t>
            </a:r>
          </a:p>
        </p:txBody>
      </p:sp>
      <p:sp>
        <p:nvSpPr>
          <p:cNvPr id="15" name="TextBox 14">
            <a:extLst>
              <a:ext uri="{FF2B5EF4-FFF2-40B4-BE49-F238E27FC236}">
                <a16:creationId xmlns:a16="http://schemas.microsoft.com/office/drawing/2014/main" id="{3FE97D36-CD89-BF40-85DE-9AC68EE3FAB6}"/>
              </a:ext>
            </a:extLst>
          </p:cNvPr>
          <p:cNvSpPr txBox="1"/>
          <p:nvPr/>
        </p:nvSpPr>
        <p:spPr>
          <a:xfrm>
            <a:off x="204920" y="184842"/>
            <a:ext cx="192867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Charge</a:t>
            </a:r>
          </a:p>
        </p:txBody>
      </p:sp>
      <p:pic>
        <p:nvPicPr>
          <p:cNvPr id="16" name="Content Placeholder 5" descr="IMG_6722.jpg">
            <a:extLst>
              <a:ext uri="{FF2B5EF4-FFF2-40B4-BE49-F238E27FC236}">
                <a16:creationId xmlns:a16="http://schemas.microsoft.com/office/drawing/2014/main" id="{06510B27-1164-6746-9900-B61817F6A30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472" t="31560" r="28090" b="9903"/>
          <a:stretch/>
        </p:blipFill>
        <p:spPr>
          <a:xfrm>
            <a:off x="-27351" y="1516812"/>
            <a:ext cx="4448096" cy="3133885"/>
          </a:xfrm>
          <a:prstGeom prst="rect">
            <a:avLst/>
          </a:prstGeom>
        </p:spPr>
      </p:pic>
      <p:sp>
        <p:nvSpPr>
          <p:cNvPr id="7" name="TextBox 6"/>
          <p:cNvSpPr txBox="1"/>
          <p:nvPr/>
        </p:nvSpPr>
        <p:spPr>
          <a:xfrm>
            <a:off x="1172046" y="1101314"/>
            <a:ext cx="1784039" cy="830997"/>
          </a:xfrm>
          <a:prstGeom prst="rect">
            <a:avLst/>
          </a:prstGeom>
          <a:solidFill>
            <a:srgbClr val="004082"/>
          </a:solidFill>
        </p:spPr>
        <p:txBody>
          <a:bodyPr wrap="square" rtlCol="0">
            <a:spAutoFit/>
          </a:bodyPr>
          <a:lstStyle/>
          <a:p>
            <a:pPr algn="ctr"/>
            <a:r>
              <a:rPr lang="en-US" sz="2400" b="1" dirty="0">
                <a:solidFill>
                  <a:schemeClr val="bg1"/>
                </a:solidFill>
              </a:rPr>
              <a:t>Defense established</a:t>
            </a:r>
          </a:p>
        </p:txBody>
      </p:sp>
      <p:sp>
        <p:nvSpPr>
          <p:cNvPr id="8" name="TextBox 7"/>
          <p:cNvSpPr txBox="1"/>
          <p:nvPr/>
        </p:nvSpPr>
        <p:spPr>
          <a:xfrm>
            <a:off x="472272" y="4318896"/>
            <a:ext cx="2944191" cy="830997"/>
          </a:xfrm>
          <a:prstGeom prst="rect">
            <a:avLst/>
          </a:prstGeom>
          <a:solidFill>
            <a:srgbClr val="FEBC11"/>
          </a:solidFill>
        </p:spPr>
        <p:txBody>
          <a:bodyPr wrap="square" rtlCol="0">
            <a:spAutoFit/>
          </a:bodyPr>
          <a:lstStyle/>
          <a:p>
            <a:pPr algn="ctr"/>
            <a:r>
              <a:rPr lang="en-US" sz="2400" b="1" dirty="0">
                <a:solidFill>
                  <a:srgbClr val="F31A3A"/>
                </a:solidFill>
              </a:rPr>
              <a:t>Offense has space to change direction</a:t>
            </a:r>
          </a:p>
        </p:txBody>
      </p:sp>
    </p:spTree>
    <p:custDataLst>
      <p:tags r:id="rId1"/>
    </p:custDataLst>
    <p:extLst>
      <p:ext uri="{BB962C8B-B14F-4D97-AF65-F5344CB8AC3E}">
        <p14:creationId xmlns:p14="http://schemas.microsoft.com/office/powerpoint/2010/main" val="185742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A5DCA-6423-0844-B818-1AD7407DBA85}"/>
              </a:ext>
            </a:extLst>
          </p:cNvPr>
          <p:cNvSpPr txBox="1"/>
          <p:nvPr/>
        </p:nvSpPr>
        <p:spPr>
          <a:xfrm>
            <a:off x="3810000" y="4959829"/>
            <a:ext cx="4572000" cy="461665"/>
          </a:xfrm>
          <a:prstGeom prst="rect">
            <a:avLst/>
          </a:prstGeom>
          <a:noFill/>
        </p:spPr>
        <p:txBody>
          <a:bodyPr wrap="square" rtlCol="0">
            <a:spAutoFit/>
          </a:bodyPr>
          <a:lstStyle/>
          <a:p>
            <a:pPr algn="ctr"/>
            <a:r>
              <a:rPr lang="en-US" sz="2400" dirty="0">
                <a:solidFill>
                  <a:srgbClr val="004082"/>
                </a:solidFill>
                <a:highlight>
                  <a:srgbClr val="FEBC11"/>
                </a:highlight>
                <a:hlinkClick r:id="rId3">
                  <a:extLst>
                    <a:ext uri="{A12FA001-AC4F-418D-AE19-62706E023703}">
                      <ahyp:hlinkClr xmlns:ahyp="http://schemas.microsoft.com/office/drawing/2018/hyperlinkcolor" val="tx"/>
                    </a:ext>
                  </a:extLst>
                </a:hlinkClick>
              </a:rPr>
              <a:t>https://youtu.be/-SKCiWeoy04</a:t>
            </a:r>
            <a:endParaRPr lang="en-US" sz="2400" dirty="0">
              <a:solidFill>
                <a:srgbClr val="004082"/>
              </a:solidFill>
              <a:highlight>
                <a:srgbClr val="FEBC11"/>
              </a:highlight>
            </a:endParaRPr>
          </a:p>
        </p:txBody>
      </p:sp>
      <p:sp>
        <p:nvSpPr>
          <p:cNvPr id="5" name="TextBox 4">
            <a:extLst>
              <a:ext uri="{FF2B5EF4-FFF2-40B4-BE49-F238E27FC236}">
                <a16:creationId xmlns:a16="http://schemas.microsoft.com/office/drawing/2014/main" id="{F7A6F513-1118-A341-9C85-190DC55187C5}"/>
              </a:ext>
            </a:extLst>
          </p:cNvPr>
          <p:cNvSpPr txBox="1"/>
          <p:nvPr/>
        </p:nvSpPr>
        <p:spPr>
          <a:xfrm>
            <a:off x="2540000" y="1969772"/>
            <a:ext cx="7112000" cy="2554545"/>
          </a:xfrm>
          <a:prstGeom prst="rect">
            <a:avLst/>
          </a:prstGeom>
          <a:solidFill>
            <a:schemeClr val="tx2">
              <a:lumMod val="20000"/>
              <a:lumOff val="80000"/>
            </a:schemeClr>
          </a:solidFill>
        </p:spPr>
        <p:txBody>
          <a:bodyPr wrap="square" rtlCol="0">
            <a:spAutoFit/>
          </a:bodyPr>
          <a:lstStyle/>
          <a:p>
            <a:pPr algn="ctr"/>
            <a:r>
              <a:rPr lang="en-US" sz="3200" dirty="0"/>
              <a:t>Use this link to access the </a:t>
            </a:r>
          </a:p>
          <a:p>
            <a:pPr algn="ctr"/>
            <a:r>
              <a:rPr lang="en-US" sz="3200" dirty="0"/>
              <a:t>USL Women’s Officials’ Development YouTube Channel:</a:t>
            </a:r>
          </a:p>
          <a:p>
            <a:pPr algn="ctr"/>
            <a:endParaRPr lang="en-US" sz="3200" dirty="0"/>
          </a:p>
          <a:p>
            <a:pPr algn="ctr"/>
            <a:r>
              <a:rPr lang="en-US" sz="3200" dirty="0"/>
              <a:t>View the video ‘Charge’</a:t>
            </a:r>
          </a:p>
        </p:txBody>
      </p:sp>
      <p:sp>
        <p:nvSpPr>
          <p:cNvPr id="6" name="TextBox 5">
            <a:extLst>
              <a:ext uri="{FF2B5EF4-FFF2-40B4-BE49-F238E27FC236}">
                <a16:creationId xmlns:a16="http://schemas.microsoft.com/office/drawing/2014/main" id="{A57AE3DD-707B-6E41-964E-34B38C895BDD}"/>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Charge</a:t>
            </a:r>
          </a:p>
        </p:txBody>
      </p:sp>
    </p:spTree>
    <p:custDataLst>
      <p:tags r:id="rId1"/>
    </p:custDataLst>
    <p:extLst>
      <p:ext uri="{BB962C8B-B14F-4D97-AF65-F5344CB8AC3E}">
        <p14:creationId xmlns:p14="http://schemas.microsoft.com/office/powerpoint/2010/main" val="623973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EF1F36-AED4-5E44-A16A-BE1E3C77B1B3}"/>
              </a:ext>
            </a:extLst>
          </p:cNvPr>
          <p:cNvSpPr txBox="1"/>
          <p:nvPr/>
        </p:nvSpPr>
        <p:spPr>
          <a:xfrm>
            <a:off x="1727200" y="1905506"/>
            <a:ext cx="8737600" cy="3539430"/>
          </a:xfrm>
          <a:prstGeom prst="rect">
            <a:avLst/>
          </a:prstGeom>
          <a:solidFill>
            <a:schemeClr val="accent1">
              <a:lumMod val="20000"/>
              <a:lumOff val="80000"/>
            </a:schemeClr>
          </a:solidFill>
        </p:spPr>
        <p:txBody>
          <a:bodyPr wrap="square" rtlCol="0">
            <a:spAutoFit/>
          </a:bodyPr>
          <a:lstStyle/>
          <a:p>
            <a:pPr algn="ctr"/>
            <a:r>
              <a:rPr lang="en-US" sz="3200" dirty="0"/>
              <a:t>Use this link to access the </a:t>
            </a:r>
          </a:p>
          <a:p>
            <a:pPr algn="ctr"/>
            <a:r>
              <a:rPr lang="en-US" sz="3200" dirty="0"/>
              <a:t>USL Women’s Officials’ Educational Development </a:t>
            </a:r>
          </a:p>
          <a:p>
            <a:pPr algn="ctr"/>
            <a:r>
              <a:rPr lang="en-US" sz="3200" dirty="0"/>
              <a:t>YouTube Channel:</a:t>
            </a:r>
          </a:p>
          <a:p>
            <a:pPr algn="ctr"/>
            <a:endParaRPr lang="en-US" sz="3200" dirty="0"/>
          </a:p>
          <a:p>
            <a:pPr algn="ctr"/>
            <a:r>
              <a:rPr lang="en-US" sz="3200" dirty="0"/>
              <a:t>View the video ‘Block, Illegal Pick’</a:t>
            </a:r>
          </a:p>
          <a:p>
            <a:pPr algn="ctr"/>
            <a:endParaRPr lang="en-US" sz="3200" dirty="0"/>
          </a:p>
          <a:p>
            <a:pPr algn="ctr"/>
            <a:endParaRPr lang="en-US" sz="3200" dirty="0"/>
          </a:p>
        </p:txBody>
      </p:sp>
      <p:sp>
        <p:nvSpPr>
          <p:cNvPr id="6" name="TextBox 5">
            <a:extLst>
              <a:ext uri="{FF2B5EF4-FFF2-40B4-BE49-F238E27FC236}">
                <a16:creationId xmlns:a16="http://schemas.microsoft.com/office/drawing/2014/main" id="{2E634283-2EB6-6B46-BCCA-54B7615F235B}"/>
              </a:ext>
            </a:extLst>
          </p:cNvPr>
          <p:cNvSpPr txBox="1"/>
          <p:nvPr/>
        </p:nvSpPr>
        <p:spPr>
          <a:xfrm>
            <a:off x="422031" y="364749"/>
            <a:ext cx="2152357"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Block</a:t>
            </a:r>
          </a:p>
        </p:txBody>
      </p:sp>
      <p:sp>
        <p:nvSpPr>
          <p:cNvPr id="5" name="TextBox 4">
            <a:extLst>
              <a:ext uri="{FF2B5EF4-FFF2-40B4-BE49-F238E27FC236}">
                <a16:creationId xmlns:a16="http://schemas.microsoft.com/office/drawing/2014/main" id="{C3468576-49CF-8145-809F-10A054FA324C}"/>
              </a:ext>
            </a:extLst>
          </p:cNvPr>
          <p:cNvSpPr txBox="1"/>
          <p:nvPr/>
        </p:nvSpPr>
        <p:spPr>
          <a:xfrm>
            <a:off x="3655527" y="4534085"/>
            <a:ext cx="4470400" cy="461665"/>
          </a:xfrm>
          <a:prstGeom prst="rect">
            <a:avLst/>
          </a:prstGeom>
          <a:noFill/>
        </p:spPr>
        <p:txBody>
          <a:bodyPr wrap="square" rtlCol="0">
            <a:spAutoFit/>
          </a:bodyPr>
          <a:lstStyle/>
          <a:p>
            <a:pPr algn="ctr"/>
            <a:r>
              <a:rPr lang="en-US" sz="2400" dirty="0">
                <a:solidFill>
                  <a:srgbClr val="004082"/>
                </a:solidFill>
                <a:highlight>
                  <a:srgbClr val="FEBC11"/>
                </a:highlight>
                <a:hlinkClick r:id="rId4">
                  <a:extLst>
                    <a:ext uri="{A12FA001-AC4F-418D-AE19-62706E023703}">
                      <ahyp:hlinkClr xmlns:ahyp="http://schemas.microsoft.com/office/drawing/2018/hyperlinkcolor" val="tx"/>
                    </a:ext>
                  </a:extLst>
                </a:hlinkClick>
              </a:rPr>
              <a:t>https://youtu.be/oZgSBZK0NUo</a:t>
            </a:r>
            <a:endParaRPr lang="en-US" sz="2400" dirty="0">
              <a:solidFill>
                <a:srgbClr val="004082"/>
              </a:solidFill>
              <a:highlight>
                <a:srgbClr val="FEBC11"/>
              </a:highlight>
            </a:endParaRPr>
          </a:p>
        </p:txBody>
      </p:sp>
    </p:spTree>
    <p:custDataLst>
      <p:tags r:id="rId1"/>
    </p:custDataLst>
    <p:extLst>
      <p:ext uri="{BB962C8B-B14F-4D97-AF65-F5344CB8AC3E}">
        <p14:creationId xmlns:p14="http://schemas.microsoft.com/office/powerpoint/2010/main" val="1341802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plosion 2 5">
            <a:extLst>
              <a:ext uri="{FF2B5EF4-FFF2-40B4-BE49-F238E27FC236}">
                <a16:creationId xmlns:a16="http://schemas.microsoft.com/office/drawing/2014/main" id="{5E455CD9-30A9-1209-10AD-7C5BA2E1E325}"/>
              </a:ext>
            </a:extLst>
          </p:cNvPr>
          <p:cNvSpPr/>
          <p:nvPr/>
        </p:nvSpPr>
        <p:spPr>
          <a:xfrm>
            <a:off x="5682344" y="2992599"/>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96000" y="3167179"/>
            <a:ext cx="620052" cy="461665"/>
          </a:xfrm>
          <a:prstGeom prst="rect">
            <a:avLst/>
          </a:prstGeom>
          <a:noFill/>
        </p:spPr>
        <p:txBody>
          <a:bodyPr wrap="square" rtlCol="0">
            <a:spAutoFit/>
          </a:bodyPr>
          <a:lstStyle/>
          <a:p>
            <a:r>
              <a:rPr lang="en-US" sz="2400" b="1">
                <a:solidFill>
                  <a:srgbClr val="F31A3A"/>
                </a:solidFill>
              </a:rPr>
              <a:t>D1</a:t>
            </a:r>
            <a:endParaRPr lang="en-US" sz="2133" b="1">
              <a:solidFill>
                <a:srgbClr val="F31A3A"/>
              </a:solidFill>
            </a:endParaRPr>
          </a:p>
        </p:txBody>
      </p:sp>
      <p:sp>
        <p:nvSpPr>
          <p:cNvPr id="7" name="Up Arrow 6"/>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8m arc, the player fouled will take the free position at the spot of the foul and may self-start. </a:t>
            </a:r>
          </a:p>
        </p:txBody>
      </p:sp>
      <p:sp>
        <p:nvSpPr>
          <p:cNvPr id="9" name="Oval 8"/>
          <p:cNvSpPr/>
          <p:nvPr/>
        </p:nvSpPr>
        <p:spPr>
          <a:xfrm>
            <a:off x="6116664" y="2881486"/>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1" name="TextBox 10">
            <a:extLst>
              <a:ext uri="{FF2B5EF4-FFF2-40B4-BE49-F238E27FC236}">
                <a16:creationId xmlns:a16="http://schemas.microsoft.com/office/drawing/2014/main" id="{BF80DF53-15E3-5344-9961-BFEE5699C721}"/>
              </a:ext>
            </a:extLst>
          </p:cNvPr>
          <p:cNvSpPr txBox="1"/>
          <p:nvPr/>
        </p:nvSpPr>
        <p:spPr>
          <a:xfrm>
            <a:off x="185979" y="307800"/>
            <a:ext cx="512994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Attack Fouls in 8m Arc</a:t>
            </a:r>
          </a:p>
        </p:txBody>
      </p:sp>
      <p:sp>
        <p:nvSpPr>
          <p:cNvPr id="2" name="TextBox 1">
            <a:extLst>
              <a:ext uri="{FF2B5EF4-FFF2-40B4-BE49-F238E27FC236}">
                <a16:creationId xmlns:a16="http://schemas.microsoft.com/office/drawing/2014/main" id="{35112C4A-5A8F-0C1C-8269-0BD1556A7ED8}"/>
              </a:ext>
            </a:extLst>
          </p:cNvPr>
          <p:cNvSpPr txBox="1"/>
          <p:nvPr/>
        </p:nvSpPr>
        <p:spPr>
          <a:xfrm>
            <a:off x="5682344" y="2801673"/>
            <a:ext cx="620052" cy="461665"/>
          </a:xfrm>
          <a:prstGeom prst="rect">
            <a:avLst/>
          </a:prstGeom>
          <a:noFill/>
        </p:spPr>
        <p:txBody>
          <a:bodyPr wrap="square" rtlCol="0">
            <a:spAutoFit/>
          </a:bodyPr>
          <a:lstStyle/>
          <a:p>
            <a:r>
              <a:rPr lang="en-US" sz="2400" b="1">
                <a:solidFill>
                  <a:srgbClr val="00B050"/>
                </a:solidFill>
              </a:rPr>
              <a:t>A1</a:t>
            </a:r>
            <a:endParaRPr lang="en-US" sz="2133" b="1">
              <a:solidFill>
                <a:srgbClr val="00B050"/>
              </a:solidFill>
            </a:endParaRPr>
          </a:p>
        </p:txBody>
      </p:sp>
    </p:spTree>
    <p:custDataLst>
      <p:tags r:id="rId1"/>
    </p:custDataLst>
    <p:extLst>
      <p:ext uri="{BB962C8B-B14F-4D97-AF65-F5344CB8AC3E}">
        <p14:creationId xmlns:p14="http://schemas.microsoft.com/office/powerpoint/2010/main" val="3352078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2 7">
            <a:extLst>
              <a:ext uri="{FF2B5EF4-FFF2-40B4-BE49-F238E27FC236}">
                <a16:creationId xmlns:a16="http://schemas.microsoft.com/office/drawing/2014/main" id="{778C7BDD-39A2-FDAA-3CC8-5E6E4C244B2F}"/>
              </a:ext>
            </a:extLst>
          </p:cNvPr>
          <p:cNvSpPr/>
          <p:nvPr/>
        </p:nvSpPr>
        <p:spPr>
          <a:xfrm>
            <a:off x="6398671" y="4667488"/>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858514" y="4532402"/>
            <a:ext cx="260329" cy="234627"/>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6710988" y="4878591"/>
            <a:ext cx="555379" cy="461665"/>
          </a:xfrm>
          <a:prstGeom prst="rect">
            <a:avLst/>
          </a:prstGeom>
          <a:noFill/>
        </p:spPr>
        <p:txBody>
          <a:bodyPr wrap="square" rtlCol="0">
            <a:spAutoFit/>
          </a:bodyPr>
          <a:lstStyle/>
          <a:p>
            <a:r>
              <a:rPr lang="en-US" sz="2400" b="1">
                <a:solidFill>
                  <a:srgbClr val="F31A3A"/>
                </a:solidFill>
              </a:rPr>
              <a:t>D1</a:t>
            </a:r>
            <a:endParaRPr lang="en-US" sz="2400">
              <a:solidFill>
                <a:srgbClr val="00B050"/>
              </a:solidFill>
            </a:endParaRPr>
          </a:p>
        </p:txBody>
      </p:sp>
      <p:sp>
        <p:nvSpPr>
          <p:cNvPr id="11" name="TextBox 10">
            <a:extLst>
              <a:ext uri="{FF2B5EF4-FFF2-40B4-BE49-F238E27FC236}">
                <a16:creationId xmlns:a16="http://schemas.microsoft.com/office/drawing/2014/main" id="{A5F7C13D-F4B3-564E-85A1-C292E7ABBD50}"/>
              </a:ext>
            </a:extLst>
          </p:cNvPr>
          <p:cNvSpPr txBox="1"/>
          <p:nvPr/>
        </p:nvSpPr>
        <p:spPr>
          <a:xfrm>
            <a:off x="185979" y="307800"/>
            <a:ext cx="850053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Attack Fouls in CSA Below the GLE</a:t>
            </a:r>
          </a:p>
        </p:txBody>
      </p:sp>
      <p:sp>
        <p:nvSpPr>
          <p:cNvPr id="12" name="Up Arrow 11">
            <a:extLst>
              <a:ext uri="{FF2B5EF4-FFF2-40B4-BE49-F238E27FC236}">
                <a16:creationId xmlns:a16="http://schemas.microsoft.com/office/drawing/2014/main" id="{A5A85B71-4414-B049-8AC7-42ED5477D0EE}"/>
              </a:ext>
            </a:extLst>
          </p:cNvPr>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1B3B99D7-1FB6-9A44-D894-1CBD3CB35D40}"/>
              </a:ext>
            </a:extLst>
          </p:cNvPr>
          <p:cNvSpPr txBox="1"/>
          <p:nvPr/>
        </p:nvSpPr>
        <p:spPr>
          <a:xfrm>
            <a:off x="694840" y="5845181"/>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CSA but below the GLE, the player fouled will take the free position at the spot of the foul and may self-start. </a:t>
            </a:r>
          </a:p>
        </p:txBody>
      </p:sp>
      <p:sp>
        <p:nvSpPr>
          <p:cNvPr id="7" name="TextBox 6">
            <a:extLst>
              <a:ext uri="{FF2B5EF4-FFF2-40B4-BE49-F238E27FC236}">
                <a16:creationId xmlns:a16="http://schemas.microsoft.com/office/drawing/2014/main" id="{63320B07-9134-58DB-570F-3DB8CFF04B00}"/>
              </a:ext>
            </a:extLst>
          </p:cNvPr>
          <p:cNvSpPr txBox="1"/>
          <p:nvPr/>
        </p:nvSpPr>
        <p:spPr>
          <a:xfrm>
            <a:off x="6511284" y="4536196"/>
            <a:ext cx="555379" cy="461665"/>
          </a:xfrm>
          <a:prstGeom prst="rect">
            <a:avLst/>
          </a:prstGeom>
          <a:noFill/>
        </p:spPr>
        <p:txBody>
          <a:bodyPr wrap="square" rtlCol="0">
            <a:spAutoFit/>
          </a:bodyPr>
          <a:lstStyle/>
          <a:p>
            <a:r>
              <a:rPr lang="en-US" sz="2400" b="1">
                <a:solidFill>
                  <a:srgbClr val="00B050"/>
                </a:solidFill>
              </a:rPr>
              <a:t>A1</a:t>
            </a:r>
            <a:endParaRPr lang="en-US" sz="2400">
              <a:solidFill>
                <a:srgbClr val="00B050"/>
              </a:solidFill>
            </a:endParaRPr>
          </a:p>
        </p:txBody>
      </p:sp>
    </p:spTree>
    <p:custDataLst>
      <p:tags r:id="rId1"/>
    </p:custDataLst>
    <p:extLst>
      <p:ext uri="{BB962C8B-B14F-4D97-AF65-F5344CB8AC3E}">
        <p14:creationId xmlns:p14="http://schemas.microsoft.com/office/powerpoint/2010/main" val="3739110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08989" y="2838621"/>
            <a:ext cx="646176" cy="461665"/>
          </a:xfrm>
          <a:prstGeom prst="rect">
            <a:avLst/>
          </a:prstGeom>
          <a:noFill/>
        </p:spPr>
        <p:txBody>
          <a:bodyPr wrap="square" rtlCol="0">
            <a:spAutoFit/>
          </a:bodyPr>
          <a:lstStyle/>
          <a:p>
            <a:r>
              <a:rPr lang="en-US" sz="2400" b="1">
                <a:solidFill>
                  <a:srgbClr val="F31A3A"/>
                </a:solidFill>
              </a:rPr>
              <a:t>D1</a:t>
            </a:r>
          </a:p>
        </p:txBody>
      </p:sp>
      <p:sp>
        <p:nvSpPr>
          <p:cNvPr id="10" name="Oval 9"/>
          <p:cNvSpPr/>
          <p:nvPr/>
        </p:nvSpPr>
        <p:spPr>
          <a:xfrm>
            <a:off x="7305698" y="2375465"/>
            <a:ext cx="223495" cy="239880"/>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9" name="Straight Connector 8"/>
          <p:cNvCxnSpPr/>
          <p:nvPr/>
        </p:nvCxnSpPr>
        <p:spPr>
          <a:xfrm>
            <a:off x="2235201" y="5359400"/>
            <a:ext cx="731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Up Arrow 10">
            <a:extLst>
              <a:ext uri="{FF2B5EF4-FFF2-40B4-BE49-F238E27FC236}">
                <a16:creationId xmlns:a16="http://schemas.microsoft.com/office/drawing/2014/main" id="{42B9407A-34BC-1647-8880-CF6C2E720F77}"/>
              </a:ext>
            </a:extLst>
          </p:cNvPr>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BA5FEC3E-26F2-8E4A-AB8E-83D547F73973}"/>
              </a:ext>
            </a:extLst>
          </p:cNvPr>
          <p:cNvSpPr txBox="1"/>
          <p:nvPr/>
        </p:nvSpPr>
        <p:spPr>
          <a:xfrm>
            <a:off x="185979" y="307800"/>
            <a:ext cx="9900996" cy="784830"/>
          </a:xfrm>
          <a:prstGeom prst="rect">
            <a:avLst/>
          </a:prstGeom>
          <a:noFill/>
        </p:spPr>
        <p:txBody>
          <a:bodyPr wrap="square" lIns="91440" tIns="45720" rIns="91440" bIns="45720" rtlCol="0" anchor="t">
            <a:spAutoFit/>
          </a:bodyPr>
          <a:lstStyle/>
          <a:p>
            <a:r>
              <a:rPr lang="en-US" sz="4500" b="1" i="0" spc="600">
                <a:solidFill>
                  <a:srgbClr val="00205B"/>
                </a:solidFill>
                <a:latin typeface="Alt Gothic Comp ATF"/>
              </a:rPr>
              <a:t>Attack Fouls in </a:t>
            </a:r>
            <a:r>
              <a:rPr lang="en-US" sz="4500" b="1" spc="600">
                <a:solidFill>
                  <a:srgbClr val="00205B"/>
                </a:solidFill>
                <a:latin typeface="Alt Gothic Comp ATF"/>
              </a:rPr>
              <a:t>CSA</a:t>
            </a:r>
            <a:r>
              <a:rPr lang="en-US" sz="4500" b="1" i="0" spc="600">
                <a:solidFill>
                  <a:srgbClr val="00205B"/>
                </a:solidFill>
                <a:latin typeface="Alt Gothic Comp ATF"/>
              </a:rPr>
              <a:t>, Outside the 8m Arc</a:t>
            </a:r>
          </a:p>
        </p:txBody>
      </p:sp>
      <p:sp>
        <p:nvSpPr>
          <p:cNvPr id="6" name="Explosion 2 5">
            <a:extLst>
              <a:ext uri="{FF2B5EF4-FFF2-40B4-BE49-F238E27FC236}">
                <a16:creationId xmlns:a16="http://schemas.microsoft.com/office/drawing/2014/main" id="{A6D803DD-51B7-BD11-51D9-F29E767B1018}"/>
              </a:ext>
            </a:extLst>
          </p:cNvPr>
          <p:cNvSpPr/>
          <p:nvPr/>
        </p:nvSpPr>
        <p:spPr>
          <a:xfrm>
            <a:off x="6998724" y="2535533"/>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713BC2-770B-7366-7710-F54F7F075038}"/>
              </a:ext>
            </a:extLst>
          </p:cNvPr>
          <p:cNvSpPr txBox="1"/>
          <p:nvPr/>
        </p:nvSpPr>
        <p:spPr>
          <a:xfrm>
            <a:off x="6860982" y="2495405"/>
            <a:ext cx="646176" cy="461665"/>
          </a:xfrm>
          <a:prstGeom prst="rect">
            <a:avLst/>
          </a:prstGeom>
          <a:noFill/>
        </p:spPr>
        <p:txBody>
          <a:bodyPr wrap="square" rtlCol="0">
            <a:spAutoFit/>
          </a:bodyPr>
          <a:lstStyle/>
          <a:p>
            <a:r>
              <a:rPr lang="en-US" sz="2400" b="1">
                <a:solidFill>
                  <a:srgbClr val="00B050"/>
                </a:solidFill>
              </a:rPr>
              <a:t>A1</a:t>
            </a:r>
          </a:p>
        </p:txBody>
      </p:sp>
      <p:sp>
        <p:nvSpPr>
          <p:cNvPr id="8" name="TextBox 7">
            <a:extLst>
              <a:ext uri="{FF2B5EF4-FFF2-40B4-BE49-F238E27FC236}">
                <a16:creationId xmlns:a16="http://schemas.microsoft.com/office/drawing/2014/main" id="{664AC042-82A5-0879-99FD-58F48D9177D6}"/>
              </a:ext>
            </a:extLst>
          </p:cNvPr>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CSA, between the 8m arc and 12 m fan, the player fouled will take the free position at the spot of the foul and may self-start. </a:t>
            </a:r>
          </a:p>
        </p:txBody>
      </p:sp>
    </p:spTree>
    <p:custDataLst>
      <p:tags r:id="rId1"/>
    </p:custDataLst>
    <p:extLst>
      <p:ext uri="{BB962C8B-B14F-4D97-AF65-F5344CB8AC3E}">
        <p14:creationId xmlns:p14="http://schemas.microsoft.com/office/powerpoint/2010/main" val="3577061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09834" y="2492312"/>
            <a:ext cx="620052" cy="461665"/>
          </a:xfrm>
          <a:prstGeom prst="rect">
            <a:avLst/>
          </a:prstGeom>
          <a:noFill/>
        </p:spPr>
        <p:txBody>
          <a:bodyPr wrap="square" rtlCol="0">
            <a:spAutoFit/>
          </a:bodyPr>
          <a:lstStyle/>
          <a:p>
            <a:r>
              <a:rPr lang="en-US" sz="2400" b="1" dirty="0">
                <a:solidFill>
                  <a:srgbClr val="F31A3A"/>
                </a:solidFill>
              </a:rPr>
              <a:t>D1</a:t>
            </a:r>
            <a:endParaRPr lang="en-US" sz="2133" b="1" dirty="0">
              <a:solidFill>
                <a:srgbClr val="F31A3A"/>
              </a:solidFill>
            </a:endParaRPr>
          </a:p>
        </p:txBody>
      </p:sp>
      <p:sp>
        <p:nvSpPr>
          <p:cNvPr id="9" name="Oval 8"/>
          <p:cNvSpPr/>
          <p:nvPr/>
        </p:nvSpPr>
        <p:spPr>
          <a:xfrm>
            <a:off x="6426690" y="2492312"/>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1" name="TextBox 10">
            <a:extLst>
              <a:ext uri="{FF2B5EF4-FFF2-40B4-BE49-F238E27FC236}">
                <a16:creationId xmlns:a16="http://schemas.microsoft.com/office/drawing/2014/main" id="{BF80DF53-15E3-5344-9961-BFEE5699C721}"/>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Attack Fouls in the CSA </a:t>
            </a:r>
          </a:p>
        </p:txBody>
      </p:sp>
      <p:sp>
        <p:nvSpPr>
          <p:cNvPr id="2" name="TextBox 1">
            <a:extLst>
              <a:ext uri="{FF2B5EF4-FFF2-40B4-BE49-F238E27FC236}">
                <a16:creationId xmlns:a16="http://schemas.microsoft.com/office/drawing/2014/main" id="{35112C4A-5A8F-0C1C-8269-0BD1556A7ED8}"/>
              </a:ext>
            </a:extLst>
          </p:cNvPr>
          <p:cNvSpPr txBox="1"/>
          <p:nvPr/>
        </p:nvSpPr>
        <p:spPr>
          <a:xfrm>
            <a:off x="5768125" y="3198167"/>
            <a:ext cx="620052" cy="461665"/>
          </a:xfrm>
          <a:prstGeom prst="rect">
            <a:avLst/>
          </a:prstGeom>
          <a:noFill/>
        </p:spPr>
        <p:txBody>
          <a:bodyPr wrap="square" rtlCol="0">
            <a:spAutoFit/>
          </a:bodyPr>
          <a:lstStyle/>
          <a:p>
            <a:r>
              <a:rPr lang="en-US" sz="2400" b="1" dirty="0">
                <a:solidFill>
                  <a:srgbClr val="00B050"/>
                </a:solidFill>
              </a:rPr>
              <a:t>A1</a:t>
            </a:r>
            <a:endParaRPr lang="en-US" sz="2133" b="1" dirty="0">
              <a:solidFill>
                <a:srgbClr val="00B050"/>
              </a:solidFill>
            </a:endParaRPr>
          </a:p>
        </p:txBody>
      </p:sp>
      <p:sp>
        <p:nvSpPr>
          <p:cNvPr id="5" name="Rectangle 4">
            <a:extLst>
              <a:ext uri="{FF2B5EF4-FFF2-40B4-BE49-F238E27FC236}">
                <a16:creationId xmlns:a16="http://schemas.microsoft.com/office/drawing/2014/main" id="{178028A1-F25D-514F-B092-08F4974871CA}"/>
              </a:ext>
            </a:extLst>
          </p:cNvPr>
          <p:cNvSpPr/>
          <p:nvPr/>
        </p:nvSpPr>
        <p:spPr>
          <a:xfrm>
            <a:off x="9443545" y="659937"/>
            <a:ext cx="2033752"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DIN Condensed" pitchFamily="2" charset="0"/>
              </a:rPr>
              <a:t>01:56</a:t>
            </a:r>
          </a:p>
        </p:txBody>
      </p:sp>
      <p:pic>
        <p:nvPicPr>
          <p:cNvPr id="10" name="Graphic 9" descr="Whistle with solid fill">
            <a:extLst>
              <a:ext uri="{FF2B5EF4-FFF2-40B4-BE49-F238E27FC236}">
                <a16:creationId xmlns:a16="http://schemas.microsoft.com/office/drawing/2014/main" id="{BCFC5B06-77E4-1F83-F9E9-2B5E580772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316402">
            <a:off x="8804128" y="1921386"/>
            <a:ext cx="2345982" cy="2345982"/>
          </a:xfrm>
          <a:prstGeom prst="rect">
            <a:avLst/>
          </a:prstGeom>
        </p:spPr>
      </p:pic>
      <p:sp>
        <p:nvSpPr>
          <p:cNvPr id="12" name="TextBox 11">
            <a:extLst>
              <a:ext uri="{FF2B5EF4-FFF2-40B4-BE49-F238E27FC236}">
                <a16:creationId xmlns:a16="http://schemas.microsoft.com/office/drawing/2014/main" id="{03885F81-8591-59A8-2DCC-2BB052D2A678}"/>
              </a:ext>
            </a:extLst>
          </p:cNvPr>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dirty="0">
                <a:solidFill>
                  <a:schemeClr val="bg1"/>
                </a:solidFill>
              </a:rPr>
              <a:t>Preventative officiating during last two minutes will ensure a fair restart for a defender (and avoid a false start.)</a:t>
            </a:r>
          </a:p>
        </p:txBody>
      </p:sp>
    </p:spTree>
    <p:custDataLst>
      <p:tags r:id="rId1"/>
    </p:custDataLst>
    <p:extLst>
      <p:ext uri="{BB962C8B-B14F-4D97-AF65-F5344CB8AC3E}">
        <p14:creationId xmlns:p14="http://schemas.microsoft.com/office/powerpoint/2010/main" val="704285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39E88-C235-ED49-96E0-84448C39D4C1}"/>
              </a:ext>
            </a:extLst>
          </p:cNvPr>
          <p:cNvSpPr txBox="1"/>
          <p:nvPr/>
        </p:nvSpPr>
        <p:spPr>
          <a:xfrm>
            <a:off x="2388648" y="2644170"/>
            <a:ext cx="8315211" cy="1569660"/>
          </a:xfrm>
          <a:prstGeom prst="rect">
            <a:avLst/>
          </a:prstGeom>
          <a:noFill/>
        </p:spPr>
        <p:txBody>
          <a:bodyPr wrap="square" rtlCol="0">
            <a:spAutoFit/>
          </a:bodyPr>
          <a:lstStyle/>
          <a:p>
            <a:pPr algn="ctr"/>
            <a:r>
              <a:rPr lang="en-US" sz="4800" dirty="0">
                <a:solidFill>
                  <a:schemeClr val="bg1"/>
                </a:solidFill>
              </a:rPr>
              <a:t>Major Fouls on Scoring Play – </a:t>
            </a:r>
          </a:p>
          <a:p>
            <a:pPr algn="ctr"/>
            <a:r>
              <a:rPr lang="en-US" sz="4800" dirty="0">
                <a:solidFill>
                  <a:schemeClr val="bg1"/>
                </a:solidFill>
              </a:rPr>
              <a:t>Held Whistle</a:t>
            </a:r>
          </a:p>
        </p:txBody>
      </p:sp>
    </p:spTree>
    <p:extLst>
      <p:ext uri="{BB962C8B-B14F-4D97-AF65-F5344CB8AC3E}">
        <p14:creationId xmlns:p14="http://schemas.microsoft.com/office/powerpoint/2010/main" val="3736480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3E0737-5047-09BC-4F3F-DA331395F8D2}"/>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Held Whistle</a:t>
            </a:r>
          </a:p>
        </p:txBody>
      </p:sp>
      <p:sp>
        <p:nvSpPr>
          <p:cNvPr id="5" name="TextBox 4">
            <a:extLst>
              <a:ext uri="{FF2B5EF4-FFF2-40B4-BE49-F238E27FC236}">
                <a16:creationId xmlns:a16="http://schemas.microsoft.com/office/drawing/2014/main" id="{015330AF-A02F-7587-82A7-158BE8718D8F}"/>
              </a:ext>
            </a:extLst>
          </p:cNvPr>
          <p:cNvSpPr txBox="1"/>
          <p:nvPr/>
        </p:nvSpPr>
        <p:spPr>
          <a:xfrm>
            <a:off x="1452282" y="1308847"/>
            <a:ext cx="9699812" cy="5109091"/>
          </a:xfrm>
          <a:prstGeom prst="rect">
            <a:avLst/>
          </a:prstGeom>
          <a:solidFill>
            <a:schemeClr val="accent1">
              <a:lumMod val="20000"/>
              <a:lumOff val="80000"/>
            </a:schemeClr>
          </a:solidFill>
        </p:spPr>
        <p:txBody>
          <a:bodyPr wrap="square" rtlCol="0">
            <a:spAutoFit/>
          </a:bodyPr>
          <a:lstStyle/>
          <a:p>
            <a:pPr marL="0" indent="0">
              <a:buNone/>
            </a:pPr>
            <a:r>
              <a:rPr lang="en-US" sz="2800" b="1" dirty="0"/>
              <a:t>A held whistle is in effect when an attack player </a:t>
            </a:r>
            <a:r>
              <a:rPr lang="en-US" sz="2800" b="1" dirty="0">
                <a:solidFill>
                  <a:srgbClr val="FF0000"/>
                </a:solidFill>
              </a:rPr>
              <a:t>in the critical scoring area </a:t>
            </a:r>
            <a:r>
              <a:rPr lang="en-US" sz="2800" b="1" dirty="0"/>
              <a:t>is on a </a:t>
            </a:r>
            <a:r>
              <a:rPr lang="en-US" sz="2800" b="1" dirty="0">
                <a:solidFill>
                  <a:srgbClr val="0070C0"/>
                </a:solidFill>
              </a:rPr>
              <a:t>scoring play </a:t>
            </a:r>
            <a:r>
              <a:rPr lang="en-US" sz="2800" b="1" dirty="0"/>
              <a:t>and a defender commits a Major foul, but the ball carrier retains possession of the ball</a:t>
            </a:r>
          </a:p>
          <a:p>
            <a:pPr marL="0" indent="0">
              <a:buNone/>
            </a:pPr>
            <a:r>
              <a:rPr lang="en-US" sz="2800" b="1" dirty="0"/>
              <a:t>and continue their effort towards goal </a:t>
            </a:r>
          </a:p>
          <a:p>
            <a:pPr marL="0" indent="0" algn="ctr">
              <a:buNone/>
            </a:pPr>
            <a:r>
              <a:rPr lang="en-US" sz="2800" b="1" u="sng" dirty="0"/>
              <a:t>OR</a:t>
            </a:r>
            <a:r>
              <a:rPr lang="en-US" sz="2800" b="1" dirty="0"/>
              <a:t> </a:t>
            </a:r>
          </a:p>
          <a:p>
            <a:pPr marL="0" indent="0">
              <a:buNone/>
            </a:pPr>
            <a:r>
              <a:rPr lang="en-US" sz="2800" b="1" dirty="0"/>
              <a:t>An attack player </a:t>
            </a:r>
            <a:r>
              <a:rPr lang="en-US" sz="2800" b="1" dirty="0">
                <a:solidFill>
                  <a:srgbClr val="FF0000"/>
                </a:solidFill>
              </a:rPr>
              <a:t>in the critical scoring area </a:t>
            </a:r>
            <a:r>
              <a:rPr lang="en-US" sz="2800" b="1" dirty="0"/>
              <a:t>is on a </a:t>
            </a:r>
            <a:r>
              <a:rPr lang="en-US" sz="2800" b="1" dirty="0">
                <a:solidFill>
                  <a:srgbClr val="0070C0"/>
                </a:solidFill>
              </a:rPr>
              <a:t>scoring play </a:t>
            </a:r>
            <a:r>
              <a:rPr lang="en-US" sz="2800" b="1" dirty="0"/>
              <a:t>and a Major foul is committed against an attack teammate without the ball.  </a:t>
            </a:r>
          </a:p>
          <a:p>
            <a:pPr marL="0" indent="0">
              <a:buNone/>
            </a:pPr>
            <a:endParaRPr lang="en-US" sz="2800" b="1" dirty="0"/>
          </a:p>
          <a:p>
            <a:pPr marL="0" indent="0">
              <a:buNone/>
            </a:pPr>
            <a:r>
              <a:rPr lang="en-US" sz="2800" b="1" dirty="0"/>
              <a:t>In both instances, the official will raise a </a:t>
            </a:r>
            <a:r>
              <a:rPr lang="en-US" sz="2800" b="1" dirty="0">
                <a:solidFill>
                  <a:srgbClr val="FFFF00"/>
                </a:solidFill>
                <a:highlight>
                  <a:srgbClr val="000000"/>
                </a:highlight>
              </a:rPr>
              <a:t>YELLOW FLAG</a:t>
            </a:r>
            <a:r>
              <a:rPr lang="en-US" sz="2800" b="1" dirty="0">
                <a:solidFill>
                  <a:srgbClr val="FFFF00"/>
                </a:solidFill>
              </a:rPr>
              <a:t> </a:t>
            </a:r>
            <a:r>
              <a:rPr lang="en-US" sz="2800" b="1" dirty="0"/>
              <a:t>to acknowledge the foul but let play continue</a:t>
            </a:r>
            <a:r>
              <a:rPr lang="en-US" sz="2800" b="1" dirty="0">
                <a:solidFill>
                  <a:srgbClr val="FEBC11"/>
                </a:solidFill>
              </a:rPr>
              <a:t> </a:t>
            </a:r>
            <a:r>
              <a:rPr lang="en-US" sz="2800" b="1" dirty="0"/>
              <a:t>. (Rule 11 art. 1) </a:t>
            </a:r>
            <a:endParaRPr lang="en-US" sz="2800" b="1" u="sng" dirty="0"/>
          </a:p>
          <a:p>
            <a:endParaRPr lang="en-US" dirty="0"/>
          </a:p>
        </p:txBody>
      </p:sp>
    </p:spTree>
    <p:custDataLst>
      <p:tags r:id="rId1"/>
    </p:custDataLst>
    <p:extLst>
      <p:ext uri="{BB962C8B-B14F-4D97-AF65-F5344CB8AC3E}">
        <p14:creationId xmlns:p14="http://schemas.microsoft.com/office/powerpoint/2010/main" val="3461305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741712-C4AE-96F6-9205-51ED77279B28}"/>
              </a:ext>
            </a:extLst>
          </p:cNvPr>
          <p:cNvSpPr/>
          <p:nvPr/>
        </p:nvSpPr>
        <p:spPr>
          <a:xfrm>
            <a:off x="404822" y="1342378"/>
            <a:ext cx="2802521" cy="37449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dirty="0">
                <a:solidFill>
                  <a:schemeClr val="tx1"/>
                </a:solidFill>
                <a:latin typeface="+mn-lt"/>
              </a:rPr>
              <a:t>Ball Is In the Critical Scoring Area?</a:t>
            </a:r>
          </a:p>
          <a:p>
            <a:pPr marL="0" indent="0">
              <a:buNone/>
            </a:pPr>
            <a:endParaRPr lang="en-US" sz="2400" dirty="0">
              <a:solidFill>
                <a:schemeClr val="tx1"/>
              </a:solidFill>
              <a:latin typeface="+mn-lt"/>
            </a:endParaRPr>
          </a:p>
          <a:p>
            <a:pPr marL="0" indent="0">
              <a:buNone/>
            </a:pPr>
            <a:r>
              <a:rPr lang="en-US" sz="2400" dirty="0">
                <a:solidFill>
                  <a:schemeClr val="tx1"/>
                </a:solidFill>
                <a:latin typeface="+mn-lt"/>
              </a:rPr>
              <a:t>Attack On a Scoring Play?</a:t>
            </a:r>
          </a:p>
          <a:p>
            <a:pPr marL="0" indent="0">
              <a:buNone/>
            </a:pPr>
            <a:endParaRPr lang="en-US" sz="2400" dirty="0">
              <a:solidFill>
                <a:schemeClr val="tx1"/>
              </a:solidFill>
              <a:latin typeface="+mn-lt"/>
            </a:endParaRPr>
          </a:p>
          <a:p>
            <a:pPr marL="0" indent="0">
              <a:buNone/>
            </a:pPr>
            <a:r>
              <a:rPr lang="en-US" sz="2400" dirty="0">
                <a:solidFill>
                  <a:schemeClr val="tx1"/>
                </a:solidFill>
                <a:latin typeface="+mn-lt"/>
              </a:rPr>
              <a:t>Major Foul by Defense?</a:t>
            </a:r>
          </a:p>
        </p:txBody>
      </p:sp>
      <p:sp>
        <p:nvSpPr>
          <p:cNvPr id="7" name="Rectangle 6">
            <a:extLst>
              <a:ext uri="{FF2B5EF4-FFF2-40B4-BE49-F238E27FC236}">
                <a16:creationId xmlns:a16="http://schemas.microsoft.com/office/drawing/2014/main" id="{20D83E0D-835A-039C-EA66-25BC85E234A6}"/>
              </a:ext>
            </a:extLst>
          </p:cNvPr>
          <p:cNvSpPr/>
          <p:nvPr/>
        </p:nvSpPr>
        <p:spPr>
          <a:xfrm>
            <a:off x="8984657" y="1054444"/>
            <a:ext cx="2802521" cy="47177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If Criteria Met :</a:t>
            </a:r>
          </a:p>
          <a:p>
            <a:endParaRPr lang="en-US" sz="2400" dirty="0">
              <a:solidFill>
                <a:schemeClr val="tx1"/>
              </a:solidFill>
            </a:endParaRPr>
          </a:p>
          <a:p>
            <a:r>
              <a:rPr lang="en-US" sz="2400" dirty="0">
                <a:solidFill>
                  <a:schemeClr val="tx1"/>
                </a:solidFill>
              </a:rPr>
              <a:t>Pull Yellow Flag </a:t>
            </a:r>
          </a:p>
          <a:p>
            <a:r>
              <a:rPr lang="en-US" sz="2400" dirty="0">
                <a:solidFill>
                  <a:schemeClr val="tx1"/>
                </a:solidFill>
              </a:rPr>
              <a:t>(shows recognition of foul)</a:t>
            </a:r>
          </a:p>
          <a:p>
            <a:endParaRPr lang="en-US" sz="2400" dirty="0">
              <a:solidFill>
                <a:schemeClr val="tx1"/>
              </a:solidFill>
            </a:endParaRPr>
          </a:p>
          <a:p>
            <a:r>
              <a:rPr lang="en-US" sz="2400" dirty="0">
                <a:solidFill>
                  <a:schemeClr val="tx1"/>
                </a:solidFill>
              </a:rPr>
              <a:t>Hold up until:</a:t>
            </a:r>
          </a:p>
          <a:p>
            <a:r>
              <a:rPr lang="en-US" sz="2400" dirty="0">
                <a:solidFill>
                  <a:schemeClr val="tx1"/>
                </a:solidFill>
              </a:rPr>
              <a:t>  Scoring play ends</a:t>
            </a:r>
          </a:p>
          <a:p>
            <a:r>
              <a:rPr lang="en-US" sz="2400" dirty="0">
                <a:solidFill>
                  <a:schemeClr val="tx1"/>
                </a:solidFill>
              </a:rPr>
              <a:t>  Another foul occurs</a:t>
            </a:r>
          </a:p>
          <a:p>
            <a:r>
              <a:rPr lang="en-US" sz="2400" dirty="0">
                <a:solidFill>
                  <a:schemeClr val="tx1"/>
                </a:solidFill>
              </a:rPr>
              <a:t>  Attack shoots </a:t>
            </a:r>
          </a:p>
        </p:txBody>
      </p:sp>
      <p:sp>
        <p:nvSpPr>
          <p:cNvPr id="9" name="Flowchart: Delay 6">
            <a:extLst>
              <a:ext uri="{FF2B5EF4-FFF2-40B4-BE49-F238E27FC236}">
                <a16:creationId xmlns:a16="http://schemas.microsoft.com/office/drawing/2014/main" id="{A3D3F1A7-2394-4574-8D26-074C3A9FB560}"/>
              </a:ext>
            </a:extLst>
          </p:cNvPr>
          <p:cNvSpPr/>
          <p:nvPr/>
        </p:nvSpPr>
        <p:spPr>
          <a:xfrm rot="16200000">
            <a:off x="4176183" y="1143141"/>
            <a:ext cx="3903341" cy="4934159"/>
          </a:xfrm>
          <a:prstGeom prst="flowChartDelay">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custDataLst>
      <p:tags r:id="rId1"/>
    </p:custDataLst>
    <p:extLst>
      <p:ext uri="{BB962C8B-B14F-4D97-AF65-F5344CB8AC3E}">
        <p14:creationId xmlns:p14="http://schemas.microsoft.com/office/powerpoint/2010/main" val="404193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Scoring Play</a:t>
            </a:r>
          </a:p>
        </p:txBody>
      </p:sp>
      <p:sp>
        <p:nvSpPr>
          <p:cNvPr id="3" name="TextBox 2">
            <a:extLst>
              <a:ext uri="{FF2B5EF4-FFF2-40B4-BE49-F238E27FC236}">
                <a16:creationId xmlns:a16="http://schemas.microsoft.com/office/drawing/2014/main" id="{3E23795F-3282-C54B-7D8E-7F409864632D}"/>
              </a:ext>
            </a:extLst>
          </p:cNvPr>
          <p:cNvSpPr txBox="1"/>
          <p:nvPr/>
        </p:nvSpPr>
        <p:spPr>
          <a:xfrm>
            <a:off x="815388" y="1371963"/>
            <a:ext cx="10561222" cy="1077218"/>
          </a:xfrm>
          <a:prstGeom prst="rect">
            <a:avLst/>
          </a:prstGeom>
          <a:solidFill>
            <a:schemeClr val="accent1">
              <a:lumMod val="20000"/>
              <a:lumOff val="80000"/>
            </a:schemeClr>
          </a:solidFill>
        </p:spPr>
        <p:txBody>
          <a:bodyPr wrap="square" rtlCol="0">
            <a:spAutoFit/>
          </a:bodyPr>
          <a:lstStyle/>
          <a:p>
            <a:pPr algn="ctr"/>
            <a:r>
              <a:rPr lang="en-US" sz="3200" dirty="0"/>
              <a:t>A </a:t>
            </a:r>
            <a:r>
              <a:rPr lang="en-US" sz="3200" b="1" u="sng" dirty="0"/>
              <a:t>continuous effort </a:t>
            </a:r>
            <a:r>
              <a:rPr lang="en-US" sz="3200" dirty="0"/>
              <a:t>by the attacking team within the CSA to move the ball toward the goal and to complete a shot on goal.</a:t>
            </a:r>
          </a:p>
        </p:txBody>
      </p:sp>
      <p:sp>
        <p:nvSpPr>
          <p:cNvPr id="5" name="TextBox 4">
            <a:extLst>
              <a:ext uri="{FF2B5EF4-FFF2-40B4-BE49-F238E27FC236}">
                <a16:creationId xmlns:a16="http://schemas.microsoft.com/office/drawing/2014/main" id="{0DAA45B4-5D66-49C0-B40A-4D524FE7DCAC}"/>
              </a:ext>
            </a:extLst>
          </p:cNvPr>
          <p:cNvSpPr txBox="1"/>
          <p:nvPr/>
        </p:nvSpPr>
        <p:spPr>
          <a:xfrm>
            <a:off x="1402701" y="2733771"/>
            <a:ext cx="9386596" cy="3816429"/>
          </a:xfrm>
          <a:prstGeom prst="rect">
            <a:avLst/>
          </a:prstGeom>
          <a:solidFill>
            <a:srgbClr val="004082"/>
          </a:solidFill>
        </p:spPr>
        <p:txBody>
          <a:bodyPr wrap="square" rtlCol="0">
            <a:spAutoFit/>
          </a:bodyPr>
          <a:lstStyle/>
          <a:p>
            <a:r>
              <a:rPr lang="en-US" sz="2800" dirty="0">
                <a:solidFill>
                  <a:schemeClr val="bg1"/>
                </a:solidFill>
              </a:rPr>
              <a:t>Offense spread wide (don’t want to go to goal? No scoring play)</a:t>
            </a:r>
          </a:p>
          <a:p>
            <a:endParaRPr lang="en-US" sz="2800" dirty="0">
              <a:solidFill>
                <a:schemeClr val="bg1"/>
              </a:solidFill>
            </a:endParaRPr>
          </a:p>
          <a:p>
            <a:r>
              <a:rPr lang="en-US" sz="2800" dirty="0">
                <a:solidFill>
                  <a:schemeClr val="bg1"/>
                </a:solidFill>
              </a:rPr>
              <a:t>Ball passed behind the goal (setting up a play? Scoring play over. Continuing to move the ball towards goal? Possible scoring play)</a:t>
            </a:r>
          </a:p>
          <a:p>
            <a:endParaRPr lang="en-US" sz="2800" dirty="0">
              <a:solidFill>
                <a:schemeClr val="bg1"/>
              </a:solidFill>
            </a:endParaRPr>
          </a:p>
          <a:p>
            <a:r>
              <a:rPr lang="en-US" sz="2800" dirty="0">
                <a:solidFill>
                  <a:schemeClr val="bg1"/>
                </a:solidFill>
              </a:rPr>
              <a:t>Cutting and passing through the CSA (no attempt to take a shot? No scoring play)</a:t>
            </a:r>
          </a:p>
          <a:p>
            <a:endParaRPr lang="en-US" dirty="0"/>
          </a:p>
        </p:txBody>
      </p:sp>
    </p:spTree>
    <p:extLst>
      <p:ext uri="{BB962C8B-B14F-4D97-AF65-F5344CB8AC3E}">
        <p14:creationId xmlns:p14="http://schemas.microsoft.com/office/powerpoint/2010/main" val="1917503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185978" y="307800"/>
            <a:ext cx="7178207"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When Is A Scoring Play Over?</a:t>
            </a:r>
          </a:p>
        </p:txBody>
      </p:sp>
      <p:sp>
        <p:nvSpPr>
          <p:cNvPr id="5" name="TextBox 4">
            <a:extLst>
              <a:ext uri="{FF2B5EF4-FFF2-40B4-BE49-F238E27FC236}">
                <a16:creationId xmlns:a16="http://schemas.microsoft.com/office/drawing/2014/main" id="{21CF701E-4ADC-1437-B2A2-C6A161BAA4D9}"/>
              </a:ext>
            </a:extLst>
          </p:cNvPr>
          <p:cNvSpPr txBox="1"/>
          <p:nvPr/>
        </p:nvSpPr>
        <p:spPr>
          <a:xfrm>
            <a:off x="185978" y="1334523"/>
            <a:ext cx="7505420"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t>A shot is taken</a:t>
            </a:r>
          </a:p>
          <a:p>
            <a:r>
              <a:rPr lang="en-US" sz="2800" dirty="0"/>
              <a:t>	Was it a pass or a shot?</a:t>
            </a:r>
          </a:p>
        </p:txBody>
      </p:sp>
      <p:sp>
        <p:nvSpPr>
          <p:cNvPr id="6" name="TextBox 5">
            <a:extLst>
              <a:ext uri="{FF2B5EF4-FFF2-40B4-BE49-F238E27FC236}">
                <a16:creationId xmlns:a16="http://schemas.microsoft.com/office/drawing/2014/main" id="{3A27A047-3230-10A4-F8D4-D189AEC04DDB}"/>
              </a:ext>
            </a:extLst>
          </p:cNvPr>
          <p:cNvSpPr txBox="1"/>
          <p:nvPr/>
        </p:nvSpPr>
        <p:spPr>
          <a:xfrm>
            <a:off x="185978" y="4511353"/>
            <a:ext cx="10356980" cy="1231106"/>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attacking team passes or carries the ball behind the level of the goal line AND stops the continuous attempt to score </a:t>
            </a:r>
          </a:p>
          <a:p>
            <a:endParaRPr lang="en-US" dirty="0"/>
          </a:p>
        </p:txBody>
      </p:sp>
      <p:pic>
        <p:nvPicPr>
          <p:cNvPr id="7" name="Picture 6" descr="A group of people playing a sport&#10;&#10;Description automatically generated with low confidence">
            <a:extLst>
              <a:ext uri="{FF2B5EF4-FFF2-40B4-BE49-F238E27FC236}">
                <a16:creationId xmlns:a16="http://schemas.microsoft.com/office/drawing/2014/main" id="{DDC488CC-78A8-5EA2-4047-FC3ED3A6A174}"/>
              </a:ext>
            </a:extLst>
          </p:cNvPr>
          <p:cNvPicPr>
            <a:picLocks noChangeAspect="1"/>
          </p:cNvPicPr>
          <p:nvPr/>
        </p:nvPicPr>
        <p:blipFill>
          <a:blip r:embed="rId3"/>
          <a:stretch>
            <a:fillRect/>
          </a:stretch>
        </p:blipFill>
        <p:spPr>
          <a:xfrm>
            <a:off x="7080148" y="700215"/>
            <a:ext cx="4765246" cy="3176830"/>
          </a:xfrm>
          <a:prstGeom prst="rect">
            <a:avLst/>
          </a:prstGeom>
        </p:spPr>
      </p:pic>
      <p:sp>
        <p:nvSpPr>
          <p:cNvPr id="8" name="TextBox 7">
            <a:extLst>
              <a:ext uri="{FF2B5EF4-FFF2-40B4-BE49-F238E27FC236}">
                <a16:creationId xmlns:a16="http://schemas.microsoft.com/office/drawing/2014/main" id="{3144BB32-9ACA-D69A-3B83-59FEEB9FEA2F}"/>
              </a:ext>
            </a:extLst>
          </p:cNvPr>
          <p:cNvSpPr txBox="1"/>
          <p:nvPr/>
        </p:nvSpPr>
        <p:spPr>
          <a:xfrm>
            <a:off x="185978" y="2174497"/>
            <a:ext cx="7178207" cy="2246769"/>
          </a:xfrm>
          <a:prstGeom prst="rect">
            <a:avLst/>
          </a:prstGeom>
          <a:noFill/>
        </p:spPr>
        <p:txBody>
          <a:bodyPr wrap="square" rtlCol="0">
            <a:spAutoFit/>
          </a:bodyPr>
          <a:lstStyle/>
          <a:p>
            <a:endParaRPr lang="en-US" sz="2800" dirty="0"/>
          </a:p>
          <a:p>
            <a:pPr marL="342900" indent="-342900">
              <a:buFont typeface="Arial" panose="020B0604020202020204" pitchFamily="34" charset="0"/>
              <a:buChar char="•"/>
            </a:pPr>
            <a:r>
              <a:rPr lang="en-US" sz="2800" dirty="0"/>
              <a:t>The attacking team loses possession of the ball (A bounce pass is not considered loss of possession)</a:t>
            </a:r>
          </a:p>
          <a:p>
            <a:r>
              <a:rPr lang="en-US" sz="2800" dirty="0"/>
              <a:t>	</a:t>
            </a:r>
            <a:endParaRPr lang="en-US" dirty="0"/>
          </a:p>
        </p:txBody>
      </p:sp>
    </p:spTree>
    <p:extLst>
      <p:ext uri="{BB962C8B-B14F-4D97-AF65-F5344CB8AC3E}">
        <p14:creationId xmlns:p14="http://schemas.microsoft.com/office/powerpoint/2010/main" val="3686283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202307" y="324129"/>
            <a:ext cx="10733171"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When Is A Scoring Play Over (continued)?</a:t>
            </a:r>
          </a:p>
        </p:txBody>
      </p:sp>
      <p:sp>
        <p:nvSpPr>
          <p:cNvPr id="3" name="TextBox 2">
            <a:extLst>
              <a:ext uri="{FF2B5EF4-FFF2-40B4-BE49-F238E27FC236}">
                <a16:creationId xmlns:a16="http://schemas.microsoft.com/office/drawing/2014/main" id="{3E23795F-3282-C54B-7D8E-7F409864632D}"/>
              </a:ext>
            </a:extLst>
          </p:cNvPr>
          <p:cNvSpPr txBox="1"/>
          <p:nvPr/>
        </p:nvSpPr>
        <p:spPr>
          <a:xfrm>
            <a:off x="232168" y="1593441"/>
            <a:ext cx="6495517" cy="4339650"/>
          </a:xfrm>
          <a:prstGeom prst="rect">
            <a:avLst/>
          </a:prstGeom>
          <a:noFill/>
        </p:spPr>
        <p:txBody>
          <a:bodyPr wrap="square" rtlCol="0">
            <a:spAutoFit/>
          </a:bodyPr>
          <a:lstStyle/>
          <a:p>
            <a:endParaRPr lang="en-US" sz="2800" dirty="0"/>
          </a:p>
          <a:p>
            <a:pPr marL="342900" indent="-342900">
              <a:buFont typeface="Arial" panose="020B0604020202020204" pitchFamily="34" charset="0"/>
              <a:buChar char="•"/>
            </a:pPr>
            <a:r>
              <a:rPr lang="en-US" sz="2800" dirty="0"/>
              <a:t>The attacking team stops the continuous attempt to score, or the player with the ball is forced by the defense to lose forward momentum</a:t>
            </a:r>
          </a:p>
          <a:p>
            <a:r>
              <a:rPr lang="en-US" sz="2800" dirty="0"/>
              <a:t> 	Did the defense block the attacker?</a:t>
            </a:r>
          </a:p>
          <a:p>
            <a:endParaRPr lang="en-US" sz="2800" dirty="0"/>
          </a:p>
          <a:p>
            <a:pPr marL="342900" indent="-342900">
              <a:buFont typeface="Arial" panose="020B0604020202020204" pitchFamily="34" charset="0"/>
              <a:buChar char="•"/>
            </a:pPr>
            <a:r>
              <a:rPr lang="en-US" sz="2800" dirty="0"/>
              <a:t>The attacking team fouls</a:t>
            </a:r>
          </a:p>
          <a:p>
            <a:r>
              <a:rPr lang="en-US" sz="2800" dirty="0"/>
              <a:t>	ALTERNATE POSSESSION!</a:t>
            </a:r>
          </a:p>
          <a:p>
            <a:endParaRPr lang="en-US" sz="2400" dirty="0"/>
          </a:p>
        </p:txBody>
      </p:sp>
      <p:pic>
        <p:nvPicPr>
          <p:cNvPr id="4" name="Picture 3">
            <a:extLst>
              <a:ext uri="{FF2B5EF4-FFF2-40B4-BE49-F238E27FC236}">
                <a16:creationId xmlns:a16="http://schemas.microsoft.com/office/drawing/2014/main" id="{C7620F3A-669B-C5A2-7365-8AD1B82E0629}"/>
              </a:ext>
            </a:extLst>
          </p:cNvPr>
          <p:cNvPicPr>
            <a:picLocks noChangeAspect="1"/>
          </p:cNvPicPr>
          <p:nvPr/>
        </p:nvPicPr>
        <p:blipFill rotWithShape="1">
          <a:blip r:embed="rId3">
            <a:extLst>
              <a:ext uri="{28A0092B-C50C-407E-A947-70E740481C1C}">
                <a14:useLocalDpi xmlns:a14="http://schemas.microsoft.com/office/drawing/2010/main" val="0"/>
              </a:ext>
            </a:extLst>
          </a:blip>
          <a:srcRect l="8474" t="15034" r="18596"/>
          <a:stretch/>
        </p:blipFill>
        <p:spPr>
          <a:xfrm>
            <a:off x="6727685" y="1108959"/>
            <a:ext cx="5232147" cy="4770537"/>
          </a:xfrm>
          <a:prstGeom prst="rect">
            <a:avLst/>
          </a:prstGeom>
          <a:ln>
            <a:noFill/>
          </a:ln>
          <a:effectLst>
            <a:softEdge rad="112500"/>
          </a:effectLst>
        </p:spPr>
      </p:pic>
    </p:spTree>
    <p:extLst>
      <p:ext uri="{BB962C8B-B14F-4D97-AF65-F5344CB8AC3E}">
        <p14:creationId xmlns:p14="http://schemas.microsoft.com/office/powerpoint/2010/main" val="333571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6810.jpg"/>
          <p:cNvPicPr>
            <a:picLocks noGrp="1" noChangeAspect="1"/>
          </p:cNvPicPr>
          <p:nvPr>
            <p:ph idx="4294967295"/>
          </p:nvPr>
        </p:nvPicPr>
        <p:blipFill rotWithShape="1">
          <a:blip r:embed="rId4" cstate="email">
            <a:extLst>
              <a:ext uri="{28A0092B-C50C-407E-A947-70E740481C1C}">
                <a14:useLocalDpi xmlns:a14="http://schemas.microsoft.com/office/drawing/2010/main" val="0"/>
              </a:ext>
            </a:extLst>
          </a:blip>
          <a:srcRect l="7329" t="24917" r="18338" b="24917"/>
          <a:stretch/>
        </p:blipFill>
        <p:spPr>
          <a:xfrm>
            <a:off x="0" y="1227138"/>
            <a:ext cx="7213600" cy="5118100"/>
          </a:xfrm>
        </p:spPr>
      </p:pic>
      <p:pic>
        <p:nvPicPr>
          <p:cNvPr id="5" name="Content Placeholder 3" descr="IMG_6810.jpg">
            <a:extLst>
              <a:ext uri="{FF2B5EF4-FFF2-40B4-BE49-F238E27FC236}">
                <a16:creationId xmlns:a16="http://schemas.microsoft.com/office/drawing/2014/main" id="{C1978003-14A7-0849-B8B5-FD31019B15D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7329" t="24917" r="18338" b="24917"/>
          <a:stretch/>
        </p:blipFill>
        <p:spPr>
          <a:xfrm>
            <a:off x="2607505" y="953704"/>
            <a:ext cx="6976989" cy="4950592"/>
          </a:xfrm>
          <a:prstGeom prst="rect">
            <a:avLst/>
          </a:prstGeom>
        </p:spPr>
      </p:pic>
      <p:sp>
        <p:nvSpPr>
          <p:cNvPr id="7" name="TextBox 6">
            <a:extLst>
              <a:ext uri="{FF2B5EF4-FFF2-40B4-BE49-F238E27FC236}">
                <a16:creationId xmlns:a16="http://schemas.microsoft.com/office/drawing/2014/main" id="{615D99B8-8C9F-934C-A17A-57559EC8CE12}"/>
              </a:ext>
            </a:extLst>
          </p:cNvPr>
          <p:cNvSpPr txBox="1"/>
          <p:nvPr/>
        </p:nvSpPr>
        <p:spPr>
          <a:xfrm>
            <a:off x="365760" y="14896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Holding</a:t>
            </a:r>
          </a:p>
        </p:txBody>
      </p:sp>
      <p:sp>
        <p:nvSpPr>
          <p:cNvPr id="3" name="TextBox 2"/>
          <p:cNvSpPr txBox="1"/>
          <p:nvPr/>
        </p:nvSpPr>
        <p:spPr>
          <a:xfrm rot="10800000" flipV="1">
            <a:off x="2793999" y="5653691"/>
            <a:ext cx="6604000" cy="830997"/>
          </a:xfrm>
          <a:prstGeom prst="rect">
            <a:avLst/>
          </a:prstGeom>
          <a:solidFill>
            <a:srgbClr val="00205B"/>
          </a:solidFill>
        </p:spPr>
        <p:txBody>
          <a:bodyPr wrap="square" rtlCol="0">
            <a:spAutoFit/>
          </a:bodyPr>
          <a:lstStyle/>
          <a:p>
            <a:pPr algn="ctr"/>
            <a:r>
              <a:rPr lang="en-US" sz="2400" b="1" dirty="0">
                <a:solidFill>
                  <a:schemeClr val="bg1"/>
                </a:solidFill>
              </a:rPr>
              <a:t>Defender uses her crosse to prevent player from</a:t>
            </a:r>
          </a:p>
          <a:p>
            <a:pPr algn="ctr"/>
            <a:r>
              <a:rPr lang="en-US" sz="2400" b="1" dirty="0">
                <a:solidFill>
                  <a:schemeClr val="bg1"/>
                </a:solidFill>
              </a:rPr>
              <a:t>Continuing on her established path</a:t>
            </a:r>
          </a:p>
        </p:txBody>
      </p:sp>
    </p:spTree>
    <p:custDataLst>
      <p:tags r:id="rId1"/>
    </p:custDataLst>
    <p:extLst>
      <p:ext uri="{BB962C8B-B14F-4D97-AF65-F5344CB8AC3E}">
        <p14:creationId xmlns:p14="http://schemas.microsoft.com/office/powerpoint/2010/main" val="2679045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202307" y="324129"/>
            <a:ext cx="7178207"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Foul Affected the Shot</a:t>
            </a:r>
          </a:p>
        </p:txBody>
      </p:sp>
      <p:sp>
        <p:nvSpPr>
          <p:cNvPr id="3" name="TextBox 2">
            <a:extLst>
              <a:ext uri="{FF2B5EF4-FFF2-40B4-BE49-F238E27FC236}">
                <a16:creationId xmlns:a16="http://schemas.microsoft.com/office/drawing/2014/main" id="{3E23795F-3282-C54B-7D8E-7F409864632D}"/>
              </a:ext>
            </a:extLst>
          </p:cNvPr>
          <p:cNvSpPr txBox="1"/>
          <p:nvPr/>
        </p:nvSpPr>
        <p:spPr>
          <a:xfrm>
            <a:off x="398251" y="1353809"/>
            <a:ext cx="6320413" cy="3908762"/>
          </a:xfrm>
          <a:prstGeom prst="rect">
            <a:avLst/>
          </a:prstGeom>
          <a:noFill/>
        </p:spPr>
        <p:txBody>
          <a:bodyPr wrap="square" rtlCol="0">
            <a:spAutoFit/>
          </a:bodyPr>
          <a:lstStyle/>
          <a:p>
            <a:r>
              <a:rPr lang="en-US" sz="2800" dirty="0"/>
              <a:t>If shot is taken and no additional foul occurred, the “advantage” is over. Flag is put away and play continues.</a:t>
            </a:r>
          </a:p>
          <a:p>
            <a:endParaRPr lang="en-US" sz="2800" dirty="0"/>
          </a:p>
          <a:p>
            <a:r>
              <a:rPr lang="en-US" sz="2800" dirty="0"/>
              <a:t>If an additional foul affected the shot (ball carrier was fouled during the act of shooting), the official can award a free position for the most recent foul.</a:t>
            </a:r>
          </a:p>
          <a:p>
            <a:endParaRPr lang="en-US" sz="2400" dirty="0"/>
          </a:p>
        </p:txBody>
      </p:sp>
      <p:pic>
        <p:nvPicPr>
          <p:cNvPr id="5" name="Picture 4" descr="A group of people playing a sport&#10;&#10;Description automatically generated with low confidence">
            <a:extLst>
              <a:ext uri="{FF2B5EF4-FFF2-40B4-BE49-F238E27FC236}">
                <a16:creationId xmlns:a16="http://schemas.microsoft.com/office/drawing/2014/main" id="{E4FD2A46-C8E0-9BE2-E278-6CD1D3E18492}"/>
              </a:ext>
            </a:extLst>
          </p:cNvPr>
          <p:cNvPicPr>
            <a:picLocks noChangeAspect="1"/>
          </p:cNvPicPr>
          <p:nvPr/>
        </p:nvPicPr>
        <p:blipFill rotWithShape="1">
          <a:blip r:embed="rId3"/>
          <a:srcRect l="56330" t="15250" b="10673"/>
          <a:stretch/>
        </p:blipFill>
        <p:spPr>
          <a:xfrm>
            <a:off x="7184570" y="822815"/>
            <a:ext cx="4609179" cy="5212370"/>
          </a:xfrm>
          <a:prstGeom prst="rect">
            <a:avLst/>
          </a:prstGeom>
        </p:spPr>
      </p:pic>
    </p:spTree>
    <p:extLst>
      <p:ext uri="{BB962C8B-B14F-4D97-AF65-F5344CB8AC3E}">
        <p14:creationId xmlns:p14="http://schemas.microsoft.com/office/powerpoint/2010/main" val="2129744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39E88-C235-ED49-96E0-84448C39D4C1}"/>
              </a:ext>
            </a:extLst>
          </p:cNvPr>
          <p:cNvSpPr txBox="1"/>
          <p:nvPr/>
        </p:nvSpPr>
        <p:spPr>
          <a:xfrm>
            <a:off x="3306305" y="2598003"/>
            <a:ext cx="5579389" cy="830997"/>
          </a:xfrm>
          <a:prstGeom prst="rect">
            <a:avLst/>
          </a:prstGeom>
          <a:noFill/>
        </p:spPr>
        <p:txBody>
          <a:bodyPr wrap="square" rtlCol="0">
            <a:spAutoFit/>
          </a:bodyPr>
          <a:lstStyle/>
          <a:p>
            <a:pPr algn="ctr"/>
            <a:r>
              <a:rPr lang="en-US" sz="4800" dirty="0">
                <a:solidFill>
                  <a:schemeClr val="bg1"/>
                </a:solidFill>
              </a:rPr>
              <a:t>Any Questions?</a:t>
            </a:r>
          </a:p>
        </p:txBody>
      </p:sp>
    </p:spTree>
    <p:extLst>
      <p:ext uri="{BB962C8B-B14F-4D97-AF65-F5344CB8AC3E}">
        <p14:creationId xmlns:p14="http://schemas.microsoft.com/office/powerpoint/2010/main" val="1485394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C12016-13AA-45A3-9EE9-093F31D4CD4F}"/>
              </a:ext>
            </a:extLst>
          </p:cNvPr>
          <p:cNvSpPr txBox="1"/>
          <p:nvPr/>
        </p:nvSpPr>
        <p:spPr>
          <a:xfrm>
            <a:off x="1727200" y="1905506"/>
            <a:ext cx="8737600" cy="3539430"/>
          </a:xfrm>
          <a:prstGeom prst="rect">
            <a:avLst/>
          </a:prstGeom>
          <a:solidFill>
            <a:schemeClr val="accent1">
              <a:lumMod val="20000"/>
              <a:lumOff val="80000"/>
            </a:schemeClr>
          </a:solidFill>
        </p:spPr>
        <p:txBody>
          <a:bodyPr wrap="square" rtlCol="0">
            <a:spAutoFit/>
          </a:bodyPr>
          <a:lstStyle/>
          <a:p>
            <a:pPr algn="ctr"/>
            <a:r>
              <a:rPr lang="en-US" sz="3200" dirty="0"/>
              <a:t>Use this link to access the </a:t>
            </a:r>
          </a:p>
          <a:p>
            <a:pPr algn="ctr"/>
            <a:r>
              <a:rPr lang="en-US" sz="3200" dirty="0"/>
              <a:t>USL Women’s Officials’ Educational Development </a:t>
            </a:r>
          </a:p>
          <a:p>
            <a:pPr algn="ctr"/>
            <a:r>
              <a:rPr lang="en-US" sz="3200" dirty="0"/>
              <a:t>YouTube Channel:</a:t>
            </a:r>
          </a:p>
          <a:p>
            <a:pPr algn="ctr"/>
            <a:endParaRPr lang="en-US" sz="3200" dirty="0"/>
          </a:p>
          <a:p>
            <a:pPr algn="ctr"/>
            <a:r>
              <a:rPr lang="en-US" sz="3200" dirty="0"/>
              <a:t>View the video ‘Dangerous Contact’</a:t>
            </a:r>
          </a:p>
          <a:p>
            <a:pPr algn="ctr"/>
            <a:endParaRPr lang="en-US" sz="3200" dirty="0"/>
          </a:p>
          <a:p>
            <a:pPr algn="ctr"/>
            <a:endParaRPr lang="en-US" sz="3200" dirty="0"/>
          </a:p>
        </p:txBody>
      </p:sp>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Dangerous Contact</a:t>
            </a:r>
          </a:p>
        </p:txBody>
      </p:sp>
      <p:sp>
        <p:nvSpPr>
          <p:cNvPr id="5" name="TextBox 4">
            <a:extLst>
              <a:ext uri="{FF2B5EF4-FFF2-40B4-BE49-F238E27FC236}">
                <a16:creationId xmlns:a16="http://schemas.microsoft.com/office/drawing/2014/main" id="{F9184148-B151-584C-B689-488D89C51C06}"/>
              </a:ext>
            </a:extLst>
          </p:cNvPr>
          <p:cNvSpPr txBox="1"/>
          <p:nvPr/>
        </p:nvSpPr>
        <p:spPr>
          <a:xfrm>
            <a:off x="3784600" y="4634878"/>
            <a:ext cx="4622800" cy="461665"/>
          </a:xfrm>
          <a:prstGeom prst="rect">
            <a:avLst/>
          </a:prstGeom>
          <a:noFill/>
        </p:spPr>
        <p:txBody>
          <a:bodyPr wrap="square" rtlCol="0">
            <a:spAutoFit/>
          </a:bodyPr>
          <a:lstStyle/>
          <a:p>
            <a:pPr algn="ctr"/>
            <a:r>
              <a:rPr lang="en-US" sz="2400" dirty="0">
                <a:solidFill>
                  <a:srgbClr val="004082"/>
                </a:solidFill>
                <a:highlight>
                  <a:srgbClr val="FEBC11"/>
                </a:highlight>
                <a:hlinkClick r:id="rId4">
                  <a:extLst>
                    <a:ext uri="{A12FA001-AC4F-418D-AE19-62706E023703}">
                      <ahyp:hlinkClr xmlns:ahyp="http://schemas.microsoft.com/office/drawing/2018/hyperlinkcolor" val="tx"/>
                    </a:ext>
                  </a:extLst>
                </a:hlinkClick>
              </a:rPr>
              <a:t>https://youtu.be/uxWAvXp_SU4</a:t>
            </a:r>
            <a:endParaRPr lang="en-US" sz="2400" dirty="0">
              <a:solidFill>
                <a:srgbClr val="004082"/>
              </a:solidFill>
              <a:highlight>
                <a:srgbClr val="FEBC11"/>
              </a:highlight>
            </a:endParaRPr>
          </a:p>
        </p:txBody>
      </p:sp>
    </p:spTree>
    <p:custDataLst>
      <p:tags r:id="rId1"/>
    </p:custDataLst>
    <p:extLst>
      <p:ext uri="{BB962C8B-B14F-4D97-AF65-F5344CB8AC3E}">
        <p14:creationId xmlns:p14="http://schemas.microsoft.com/office/powerpoint/2010/main" val="224916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8BA71E74-45AC-B041-AC6E-C71ECA271B55}"/>
              </a:ext>
            </a:extLst>
          </p:cNvPr>
          <p:cNvSpPr txBox="1">
            <a:spLocks/>
          </p:cNvSpPr>
          <p:nvPr/>
        </p:nvSpPr>
        <p:spPr>
          <a:xfrm>
            <a:off x="2675001" y="130972"/>
            <a:ext cx="6841998" cy="78701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4000" b="1" kern="1200" dirty="0">
                <a:solidFill>
                  <a:srgbClr val="4472C4">
                    <a:lumMod val="75000"/>
                  </a:srgbClr>
                </a:solidFill>
                <a:latin typeface="Montserrat"/>
                <a:ea typeface="+mj-ea"/>
                <a:cs typeface="+mj-cs"/>
              </a:defRPr>
            </a:lvl1pPr>
          </a:lstStyle>
          <a:p>
            <a:r>
              <a:rPr lang="en-US" sz="4400" dirty="0">
                <a:solidFill>
                  <a:schemeClr val="tx1"/>
                </a:solidFill>
                <a:latin typeface="+mj-lt"/>
              </a:rPr>
              <a:t>Repeated Fouls</a:t>
            </a:r>
          </a:p>
        </p:txBody>
      </p:sp>
      <p:sp>
        <p:nvSpPr>
          <p:cNvPr id="11" name="Rectangle 10">
            <a:extLst>
              <a:ext uri="{FF2B5EF4-FFF2-40B4-BE49-F238E27FC236}">
                <a16:creationId xmlns:a16="http://schemas.microsoft.com/office/drawing/2014/main" id="{368078C1-166B-0D4B-A6D6-3412233116B1}"/>
              </a:ext>
            </a:extLst>
          </p:cNvPr>
          <p:cNvSpPr/>
          <p:nvPr/>
        </p:nvSpPr>
        <p:spPr>
          <a:xfrm>
            <a:off x="2093625" y="1189967"/>
            <a:ext cx="5171609" cy="14244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Multiple actions that are not considered fouls (Failure to move 4m away, self start beyond playing distance, etc.)</a:t>
            </a:r>
          </a:p>
        </p:txBody>
      </p:sp>
      <p:sp>
        <p:nvSpPr>
          <p:cNvPr id="12" name="Rounded Rectangle 11">
            <a:extLst>
              <a:ext uri="{FF2B5EF4-FFF2-40B4-BE49-F238E27FC236}">
                <a16:creationId xmlns:a16="http://schemas.microsoft.com/office/drawing/2014/main" id="{E06F3624-4FBC-7B4F-A96F-BD0B3E294CFA}"/>
              </a:ext>
            </a:extLst>
          </p:cNvPr>
          <p:cNvSpPr/>
          <p:nvPr/>
        </p:nvSpPr>
        <p:spPr>
          <a:xfrm>
            <a:off x="8074702" y="1261486"/>
            <a:ext cx="2383524" cy="142440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Delay of Game penalty</a:t>
            </a:r>
          </a:p>
        </p:txBody>
      </p:sp>
      <p:sp>
        <p:nvSpPr>
          <p:cNvPr id="15" name="Rectangle 14">
            <a:extLst>
              <a:ext uri="{FF2B5EF4-FFF2-40B4-BE49-F238E27FC236}">
                <a16:creationId xmlns:a16="http://schemas.microsoft.com/office/drawing/2014/main" id="{9B0B1214-6784-0C4C-B985-9C168A01B7B8}"/>
              </a:ext>
            </a:extLst>
          </p:cNvPr>
          <p:cNvSpPr/>
          <p:nvPr/>
        </p:nvSpPr>
        <p:spPr>
          <a:xfrm>
            <a:off x="2093625" y="2879055"/>
            <a:ext cx="5171609" cy="142440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Multiple Minor fouls</a:t>
            </a:r>
          </a:p>
          <a:p>
            <a:pPr algn="ctr"/>
            <a:endParaRPr lang="en-US" dirty="0"/>
          </a:p>
        </p:txBody>
      </p:sp>
      <p:sp>
        <p:nvSpPr>
          <p:cNvPr id="17" name="Rounded Rectangle 16">
            <a:extLst>
              <a:ext uri="{FF2B5EF4-FFF2-40B4-BE49-F238E27FC236}">
                <a16:creationId xmlns:a16="http://schemas.microsoft.com/office/drawing/2014/main" id="{A51AFD9C-6782-8342-A47D-C7243A16E44E}"/>
              </a:ext>
            </a:extLst>
          </p:cNvPr>
          <p:cNvSpPr/>
          <p:nvPr/>
        </p:nvSpPr>
        <p:spPr>
          <a:xfrm>
            <a:off x="8074702" y="2900300"/>
            <a:ext cx="2383524" cy="142440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Upgrade to Major Foul penalty administration</a:t>
            </a:r>
          </a:p>
        </p:txBody>
      </p:sp>
      <p:sp>
        <p:nvSpPr>
          <p:cNvPr id="18" name="Rounded Rectangle 17">
            <a:extLst>
              <a:ext uri="{FF2B5EF4-FFF2-40B4-BE49-F238E27FC236}">
                <a16:creationId xmlns:a16="http://schemas.microsoft.com/office/drawing/2014/main" id="{BC908357-8C21-A043-988B-762097C50090}"/>
              </a:ext>
            </a:extLst>
          </p:cNvPr>
          <p:cNvSpPr/>
          <p:nvPr/>
        </p:nvSpPr>
        <p:spPr>
          <a:xfrm>
            <a:off x="8014741" y="4532675"/>
            <a:ext cx="2383524" cy="142440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Misconduct</a:t>
            </a:r>
            <a:r>
              <a:rPr lang="en-US" dirty="0"/>
              <a:t> </a:t>
            </a:r>
          </a:p>
        </p:txBody>
      </p:sp>
      <p:sp>
        <p:nvSpPr>
          <p:cNvPr id="19" name="Rectangle 18">
            <a:extLst>
              <a:ext uri="{FF2B5EF4-FFF2-40B4-BE49-F238E27FC236}">
                <a16:creationId xmlns:a16="http://schemas.microsoft.com/office/drawing/2014/main" id="{A4424B23-E789-F944-A5DD-AF20C5C042A5}"/>
              </a:ext>
            </a:extLst>
          </p:cNvPr>
          <p:cNvSpPr/>
          <p:nvPr/>
        </p:nvSpPr>
        <p:spPr>
          <a:xfrm>
            <a:off x="2093625" y="4532674"/>
            <a:ext cx="5171609" cy="142440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Multiple Major fouls</a:t>
            </a:r>
          </a:p>
          <a:p>
            <a:pPr algn="ctr"/>
            <a:endParaRPr lang="en-US" dirty="0"/>
          </a:p>
        </p:txBody>
      </p:sp>
      <p:sp>
        <p:nvSpPr>
          <p:cNvPr id="20" name="Equal 19">
            <a:extLst>
              <a:ext uri="{FF2B5EF4-FFF2-40B4-BE49-F238E27FC236}">
                <a16:creationId xmlns:a16="http://schemas.microsoft.com/office/drawing/2014/main" id="{B096DABD-F9C5-1741-9ED0-CB767CCD076A}"/>
              </a:ext>
            </a:extLst>
          </p:cNvPr>
          <p:cNvSpPr/>
          <p:nvPr/>
        </p:nvSpPr>
        <p:spPr>
          <a:xfrm>
            <a:off x="7265233" y="1654621"/>
            <a:ext cx="831954" cy="644577"/>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Equal 20">
            <a:extLst>
              <a:ext uri="{FF2B5EF4-FFF2-40B4-BE49-F238E27FC236}">
                <a16:creationId xmlns:a16="http://schemas.microsoft.com/office/drawing/2014/main" id="{1958021B-8921-0C42-AB8D-4C8EFB1133EA}"/>
              </a:ext>
            </a:extLst>
          </p:cNvPr>
          <p:cNvSpPr/>
          <p:nvPr/>
        </p:nvSpPr>
        <p:spPr>
          <a:xfrm>
            <a:off x="7265233" y="3290213"/>
            <a:ext cx="831954" cy="644577"/>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Equal 21">
            <a:extLst>
              <a:ext uri="{FF2B5EF4-FFF2-40B4-BE49-F238E27FC236}">
                <a16:creationId xmlns:a16="http://schemas.microsoft.com/office/drawing/2014/main" id="{BB54CB14-75EE-F64D-80CC-7DCD93E68C52}"/>
              </a:ext>
            </a:extLst>
          </p:cNvPr>
          <p:cNvSpPr/>
          <p:nvPr/>
        </p:nvSpPr>
        <p:spPr>
          <a:xfrm>
            <a:off x="7242748" y="4941276"/>
            <a:ext cx="831954" cy="644577"/>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0693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table, sitting, woman&#10;&#10;Description automatically generated">
            <a:extLst>
              <a:ext uri="{FF2B5EF4-FFF2-40B4-BE49-F238E27FC236}">
                <a16:creationId xmlns:a16="http://schemas.microsoft.com/office/drawing/2014/main" id="{077F35EE-F5DD-1E4F-95BA-EF0A90515811}"/>
              </a:ext>
            </a:extLst>
          </p:cNvPr>
          <p:cNvPicPr>
            <a:picLocks noChangeAspect="1"/>
          </p:cNvPicPr>
          <p:nvPr/>
        </p:nvPicPr>
        <p:blipFill>
          <a:blip r:embed="rId3"/>
          <a:stretch>
            <a:fillRect/>
          </a:stretch>
        </p:blipFill>
        <p:spPr>
          <a:xfrm>
            <a:off x="4214465" y="2058634"/>
            <a:ext cx="3763070" cy="2740733"/>
          </a:xfrm>
          <a:prstGeom prst="rect">
            <a:avLst/>
          </a:prstGeom>
        </p:spPr>
      </p:pic>
      <p:pic>
        <p:nvPicPr>
          <p:cNvPr id="11" name="Picture 10">
            <a:extLst>
              <a:ext uri="{FF2B5EF4-FFF2-40B4-BE49-F238E27FC236}">
                <a16:creationId xmlns:a16="http://schemas.microsoft.com/office/drawing/2014/main" id="{3C5C89A3-630C-D649-8A90-891D880200A0}"/>
              </a:ext>
            </a:extLst>
          </p:cNvPr>
          <p:cNvPicPr>
            <a:picLocks noChangeAspect="1"/>
          </p:cNvPicPr>
          <p:nvPr/>
        </p:nvPicPr>
        <p:blipFill rotWithShape="1">
          <a:blip r:embed="rId4"/>
          <a:srcRect r="28644"/>
          <a:stretch/>
        </p:blipFill>
        <p:spPr>
          <a:xfrm>
            <a:off x="1739317" y="1255363"/>
            <a:ext cx="2475149" cy="2344866"/>
          </a:xfrm>
          <a:prstGeom prst="rect">
            <a:avLst/>
          </a:prstGeom>
        </p:spPr>
      </p:pic>
      <p:pic>
        <p:nvPicPr>
          <p:cNvPr id="12" name="Picture 11">
            <a:extLst>
              <a:ext uri="{FF2B5EF4-FFF2-40B4-BE49-F238E27FC236}">
                <a16:creationId xmlns:a16="http://schemas.microsoft.com/office/drawing/2014/main" id="{19393D3E-4619-2047-A416-29EA8F8D1F12}"/>
              </a:ext>
            </a:extLst>
          </p:cNvPr>
          <p:cNvPicPr>
            <a:picLocks noChangeAspect="1"/>
          </p:cNvPicPr>
          <p:nvPr/>
        </p:nvPicPr>
        <p:blipFill rotWithShape="1">
          <a:blip r:embed="rId5"/>
          <a:srcRect r="16419"/>
          <a:stretch/>
        </p:blipFill>
        <p:spPr>
          <a:xfrm>
            <a:off x="7618523" y="3889516"/>
            <a:ext cx="2893011" cy="2587341"/>
          </a:xfrm>
          <a:prstGeom prst="rect">
            <a:avLst/>
          </a:prstGeom>
        </p:spPr>
      </p:pic>
      <p:sp>
        <p:nvSpPr>
          <p:cNvPr id="2" name="TextBox 1">
            <a:extLst>
              <a:ext uri="{FF2B5EF4-FFF2-40B4-BE49-F238E27FC236}">
                <a16:creationId xmlns:a16="http://schemas.microsoft.com/office/drawing/2014/main" id="{F030572C-4909-ED94-C324-7725D1489887}"/>
              </a:ext>
            </a:extLst>
          </p:cNvPr>
          <p:cNvSpPr txBox="1"/>
          <p:nvPr/>
        </p:nvSpPr>
        <p:spPr>
          <a:xfrm>
            <a:off x="300111" y="304939"/>
            <a:ext cx="10211423"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Why are Repeated Fouls Difficult to Call?</a:t>
            </a:r>
          </a:p>
        </p:txBody>
      </p:sp>
    </p:spTree>
    <p:extLst>
      <p:ext uri="{BB962C8B-B14F-4D97-AF65-F5344CB8AC3E}">
        <p14:creationId xmlns:p14="http://schemas.microsoft.com/office/powerpoint/2010/main" val="2496500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B0DE80-D302-2546-BB71-7CAAADB6181E}"/>
              </a:ext>
            </a:extLst>
          </p:cNvPr>
          <p:cNvSpPr/>
          <p:nvPr/>
        </p:nvSpPr>
        <p:spPr>
          <a:xfrm>
            <a:off x="300112" y="2814140"/>
            <a:ext cx="1663600" cy="205766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Offender</a:t>
            </a:r>
          </a:p>
        </p:txBody>
      </p:sp>
      <p:sp>
        <p:nvSpPr>
          <p:cNvPr id="10" name="Rectangle 9">
            <a:extLst>
              <a:ext uri="{FF2B5EF4-FFF2-40B4-BE49-F238E27FC236}">
                <a16:creationId xmlns:a16="http://schemas.microsoft.com/office/drawing/2014/main" id="{5D50583F-2192-A143-AE0C-3D11FE35B1AC}"/>
              </a:ext>
            </a:extLst>
          </p:cNvPr>
          <p:cNvSpPr/>
          <p:nvPr/>
        </p:nvSpPr>
        <p:spPr>
          <a:xfrm>
            <a:off x="2122819" y="2825121"/>
            <a:ext cx="1663600" cy="20576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 of Fouls</a:t>
            </a:r>
          </a:p>
        </p:txBody>
      </p:sp>
      <p:sp>
        <p:nvSpPr>
          <p:cNvPr id="11" name="Rectangle 10">
            <a:extLst>
              <a:ext uri="{FF2B5EF4-FFF2-40B4-BE49-F238E27FC236}">
                <a16:creationId xmlns:a16="http://schemas.microsoft.com/office/drawing/2014/main" id="{47F20C58-3B03-7C48-BA4C-1B0A308088A7}"/>
              </a:ext>
            </a:extLst>
          </p:cNvPr>
          <p:cNvSpPr/>
          <p:nvPr/>
        </p:nvSpPr>
        <p:spPr>
          <a:xfrm>
            <a:off x="3945526" y="2840112"/>
            <a:ext cx="1663601" cy="205766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Frequency</a:t>
            </a:r>
          </a:p>
        </p:txBody>
      </p:sp>
      <p:sp>
        <p:nvSpPr>
          <p:cNvPr id="12" name="Rectangle 11">
            <a:extLst>
              <a:ext uri="{FF2B5EF4-FFF2-40B4-BE49-F238E27FC236}">
                <a16:creationId xmlns:a16="http://schemas.microsoft.com/office/drawing/2014/main" id="{F7445F9D-9553-E14B-A9BC-FE9FDAB44A63}"/>
              </a:ext>
            </a:extLst>
          </p:cNvPr>
          <p:cNvSpPr/>
          <p:nvPr/>
        </p:nvSpPr>
        <p:spPr>
          <a:xfrm>
            <a:off x="5768234" y="2829131"/>
            <a:ext cx="1663600" cy="20426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Intensity</a:t>
            </a:r>
          </a:p>
        </p:txBody>
      </p:sp>
      <p:sp>
        <p:nvSpPr>
          <p:cNvPr id="13" name="Rectangle 12">
            <a:extLst>
              <a:ext uri="{FF2B5EF4-FFF2-40B4-BE49-F238E27FC236}">
                <a16:creationId xmlns:a16="http://schemas.microsoft.com/office/drawing/2014/main" id="{5B3A30E3-B182-554E-A26C-E92F6973BB15}"/>
              </a:ext>
            </a:extLst>
          </p:cNvPr>
          <p:cNvSpPr/>
          <p:nvPr/>
        </p:nvSpPr>
        <p:spPr>
          <a:xfrm>
            <a:off x="7590941" y="2825120"/>
            <a:ext cx="1663601" cy="20426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Intent</a:t>
            </a:r>
          </a:p>
        </p:txBody>
      </p:sp>
      <p:sp>
        <p:nvSpPr>
          <p:cNvPr id="14" name="Rectangle 13">
            <a:extLst>
              <a:ext uri="{FF2B5EF4-FFF2-40B4-BE49-F238E27FC236}">
                <a16:creationId xmlns:a16="http://schemas.microsoft.com/office/drawing/2014/main" id="{27C97AF9-86FA-4E47-8060-4038561F0CE7}"/>
              </a:ext>
            </a:extLst>
          </p:cNvPr>
          <p:cNvSpPr/>
          <p:nvPr/>
        </p:nvSpPr>
        <p:spPr>
          <a:xfrm>
            <a:off x="9413648" y="2799413"/>
            <a:ext cx="2083633" cy="2098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Effect on Game</a:t>
            </a:r>
          </a:p>
        </p:txBody>
      </p:sp>
      <p:sp>
        <p:nvSpPr>
          <p:cNvPr id="2" name="TextBox 1">
            <a:extLst>
              <a:ext uri="{FF2B5EF4-FFF2-40B4-BE49-F238E27FC236}">
                <a16:creationId xmlns:a16="http://schemas.microsoft.com/office/drawing/2014/main" id="{45B08A56-C0D8-C3D1-7F7D-C12C9C234056}"/>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Factors to Consider</a:t>
            </a:r>
          </a:p>
        </p:txBody>
      </p:sp>
    </p:spTree>
    <p:extLst>
      <p:ext uri="{BB962C8B-B14F-4D97-AF65-F5344CB8AC3E}">
        <p14:creationId xmlns:p14="http://schemas.microsoft.com/office/powerpoint/2010/main" val="427847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000" fill="hold"/>
                                        <p:tgtEl>
                                          <p:spTgt spid="13"/>
                                        </p:tgtEl>
                                        <p:attrNameLst>
                                          <p:attrName>ppt_x</p:attrName>
                                        </p:attrNameLst>
                                      </p:cBhvr>
                                      <p:tavLst>
                                        <p:tav tm="0">
                                          <p:val>
                                            <p:strVal val="#ppt_x"/>
                                          </p:val>
                                        </p:tav>
                                        <p:tav tm="100000">
                                          <p:val>
                                            <p:strVal val="#ppt_x"/>
                                          </p:val>
                                        </p:tav>
                                      </p:tavLst>
                                    </p:anim>
                                    <p:anim calcmode="lin" valueType="num">
                                      <p:cBhvr additive="base">
                                        <p:cTn id="30"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2000" fill="hold"/>
                                        <p:tgtEl>
                                          <p:spTgt spid="14"/>
                                        </p:tgtEl>
                                        <p:attrNameLst>
                                          <p:attrName>ppt_x</p:attrName>
                                        </p:attrNameLst>
                                      </p:cBhvr>
                                      <p:tavLst>
                                        <p:tav tm="0">
                                          <p:val>
                                            <p:strVal val="#ppt_x"/>
                                          </p:val>
                                        </p:tav>
                                        <p:tav tm="100000">
                                          <p:val>
                                            <p:strVal val="#ppt_x"/>
                                          </p:val>
                                        </p:tav>
                                      </p:tavLst>
                                    </p:anim>
                                    <p:anim calcmode="lin" valueType="num">
                                      <p:cBhvr additive="base">
                                        <p:cTn id="36"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C12016-13AA-45A3-9EE9-093F31D4CD4F}"/>
              </a:ext>
            </a:extLst>
          </p:cNvPr>
          <p:cNvSpPr txBox="1"/>
          <p:nvPr/>
        </p:nvSpPr>
        <p:spPr>
          <a:xfrm>
            <a:off x="1727200" y="1905506"/>
            <a:ext cx="8737600" cy="3539430"/>
          </a:xfrm>
          <a:prstGeom prst="rect">
            <a:avLst/>
          </a:prstGeom>
          <a:solidFill>
            <a:schemeClr val="accent1">
              <a:lumMod val="20000"/>
              <a:lumOff val="80000"/>
            </a:schemeClr>
          </a:solidFill>
        </p:spPr>
        <p:txBody>
          <a:bodyPr wrap="square" rtlCol="0">
            <a:spAutoFit/>
          </a:bodyPr>
          <a:lstStyle/>
          <a:p>
            <a:pPr algn="ctr"/>
            <a:r>
              <a:rPr lang="en-US" sz="3200" dirty="0"/>
              <a:t>Use this link to access the </a:t>
            </a:r>
          </a:p>
          <a:p>
            <a:pPr algn="ctr"/>
            <a:r>
              <a:rPr lang="en-US" sz="3200" dirty="0"/>
              <a:t>USL Women’s Officials’ Educational Development </a:t>
            </a:r>
          </a:p>
          <a:p>
            <a:pPr algn="ctr"/>
            <a:r>
              <a:rPr lang="en-US" sz="3200" dirty="0"/>
              <a:t>YouTube Channel:</a:t>
            </a:r>
          </a:p>
          <a:p>
            <a:pPr algn="ctr"/>
            <a:endParaRPr lang="en-US" sz="3200" dirty="0"/>
          </a:p>
          <a:p>
            <a:pPr algn="ctr"/>
            <a:r>
              <a:rPr lang="en-US" sz="3200" dirty="0"/>
              <a:t>View the video ‘Repeated Fouls Team’</a:t>
            </a:r>
          </a:p>
          <a:p>
            <a:pPr algn="ctr"/>
            <a:endParaRPr lang="en-US" sz="3200" dirty="0"/>
          </a:p>
          <a:p>
            <a:pPr algn="ctr"/>
            <a:endParaRPr lang="en-US" sz="3200" dirty="0"/>
          </a:p>
        </p:txBody>
      </p:sp>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Repeated Fouls</a:t>
            </a:r>
          </a:p>
        </p:txBody>
      </p:sp>
      <p:sp>
        <p:nvSpPr>
          <p:cNvPr id="5" name="TextBox 4">
            <a:extLst>
              <a:ext uri="{FF2B5EF4-FFF2-40B4-BE49-F238E27FC236}">
                <a16:creationId xmlns:a16="http://schemas.microsoft.com/office/drawing/2014/main" id="{F9184148-B151-584C-B689-488D89C51C06}"/>
              </a:ext>
            </a:extLst>
          </p:cNvPr>
          <p:cNvSpPr txBox="1"/>
          <p:nvPr/>
        </p:nvSpPr>
        <p:spPr>
          <a:xfrm>
            <a:off x="3784600" y="4681380"/>
            <a:ext cx="4622800" cy="830997"/>
          </a:xfrm>
          <a:prstGeom prst="rect">
            <a:avLst/>
          </a:prstGeom>
          <a:noFill/>
        </p:spPr>
        <p:txBody>
          <a:bodyPr wrap="square" rtlCol="0">
            <a:spAutoFit/>
          </a:bodyPr>
          <a:lstStyle/>
          <a:p>
            <a:pPr algn="ctr"/>
            <a:r>
              <a:rPr lang="en-US" sz="2400" b="1" dirty="0">
                <a:solidFill>
                  <a:srgbClr val="004082"/>
                </a:solidFill>
                <a:highlight>
                  <a:srgbClr val="FEBC11"/>
                </a:highlight>
                <a:hlinkClick r:id="rId4"/>
              </a:rPr>
              <a:t>https://www.youtube.com/watch?v=T0szHj7-QBw</a:t>
            </a:r>
            <a:endParaRPr lang="en-US" sz="2400" b="1" dirty="0">
              <a:solidFill>
                <a:srgbClr val="004082"/>
              </a:solidFill>
              <a:highlight>
                <a:srgbClr val="FEBC11"/>
              </a:highlight>
            </a:endParaRPr>
          </a:p>
        </p:txBody>
      </p:sp>
    </p:spTree>
    <p:custDataLst>
      <p:tags r:id="rId1"/>
    </p:custDataLst>
    <p:extLst>
      <p:ext uri="{BB962C8B-B14F-4D97-AF65-F5344CB8AC3E}">
        <p14:creationId xmlns:p14="http://schemas.microsoft.com/office/powerpoint/2010/main" val="938461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99ff6c4-95a7-4a5a-8baf-c3dd76082624">
      <Terms xmlns="http://schemas.microsoft.com/office/infopath/2007/PartnerControls"/>
    </lcf76f155ced4ddcb4097134ff3c332f>
    <TaxCatchAll xmlns="c6218dcc-f06c-44ff-a9bf-2cb8a2baea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78E3B03E5CFB4C9D9FF9D7A47D9477" ma:contentTypeVersion="13" ma:contentTypeDescription="Create a new document." ma:contentTypeScope="" ma:versionID="73c07635008193338341b95fbe0e0616">
  <xsd:schema xmlns:xsd="http://www.w3.org/2001/XMLSchema" xmlns:xs="http://www.w3.org/2001/XMLSchema" xmlns:p="http://schemas.microsoft.com/office/2006/metadata/properties" xmlns:ns2="099ff6c4-95a7-4a5a-8baf-c3dd76082624" xmlns:ns3="c6218dcc-f06c-44ff-a9bf-2cb8a2baea82" targetNamespace="http://schemas.microsoft.com/office/2006/metadata/properties" ma:root="true" ma:fieldsID="6dd7e92b55da2a23dcda1214f36800da" ns2:_="" ns3:_="">
    <xsd:import namespace="099ff6c4-95a7-4a5a-8baf-c3dd76082624"/>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9ff6c4-95a7-4a5a-8baf-c3dd760826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5E185A-0405-4A20-BECF-0E4BABEC212F}">
  <ds:schemaRefs>
    <ds:schemaRef ds:uri="91965e93-ae8c-442d-9ec4-149738af66dd"/>
    <ds:schemaRef ds:uri="94dffaf9-26c6-4b1a-a0cc-70087853302e"/>
    <ds:schemaRef ds:uri="c6218dcc-f06c-44ff-a9bf-2cb8a2baea82"/>
    <ds:schemaRef ds:uri="e388dfff-96bd-44b0-9abc-e874b4608d57"/>
    <ds:schemaRef ds:uri="e6105f75-be07-4151-adb6-13fd94c465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3.xml><?xml version="1.0" encoding="utf-8"?>
<ds:datastoreItem xmlns:ds="http://schemas.openxmlformats.org/officeDocument/2006/customXml" ds:itemID="{7FB9165F-C644-47C7-8E5D-987D92327EA3}"/>
</file>

<file path=docProps/app.xml><?xml version="1.0" encoding="utf-8"?>
<Properties xmlns="http://schemas.openxmlformats.org/officeDocument/2006/extended-properties" xmlns:vt="http://schemas.openxmlformats.org/officeDocument/2006/docPropsVTypes">
  <Template>Office Theme</Template>
  <TotalTime>5441</TotalTime>
  <Words>3979</Words>
  <Application>Microsoft Macintosh PowerPoint</Application>
  <PresentationFormat>Widescreen</PresentationFormat>
  <Paragraphs>467</Paragraphs>
  <Slides>41</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Calibri</vt:lpstr>
      <vt:lpstr>Calibri Light</vt:lpstr>
      <vt:lpstr>Arial</vt:lpstr>
      <vt:lpstr>DIN Condensed</vt:lpstr>
      <vt:lpstr>Alt Gothic Comp ATF</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58</cp:revision>
  <dcterms:created xsi:type="dcterms:W3CDTF">2021-08-11T16:38:25Z</dcterms:created>
  <dcterms:modified xsi:type="dcterms:W3CDTF">2023-11-09T18:28:17Z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0x010100C278E3B03E5CFB4C9D9FF9D7A47D9477</vt:lpwstr>
  </property>
</Properties>
</file>